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8" r:id="rId2"/>
    <p:sldId id="261" r:id="rId3"/>
    <p:sldId id="271" r:id="rId4"/>
    <p:sldId id="272" r:id="rId5"/>
    <p:sldId id="273" r:id="rId6"/>
    <p:sldId id="274" r:id="rId7"/>
    <p:sldId id="275" r:id="rId8"/>
    <p:sldId id="276" r:id="rId9"/>
    <p:sldId id="300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7" r:id="rId18"/>
    <p:sldId id="286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7" r:id="rId28"/>
    <p:sldId id="299" r:id="rId29"/>
    <p:sldId id="298" r:id="rId30"/>
    <p:sldId id="296" r:id="rId31"/>
    <p:sldId id="267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756A-3DB9-48A9-BD55-0FCA5AE8BC6F}" type="datetimeFigureOut">
              <a:rPr lang="tr-TR" smtClean="0"/>
              <a:pPr/>
              <a:t>4.3.2018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4C4B9-8918-4F81-8C3A-1EA87A73B5A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5152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4.3.2018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4.3.2018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4.3.2018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4.3.2018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4.3.2018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4.3.2018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4.3.2018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4.3.2018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4.3.2018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4.3.2018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4.3.2018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6F4F94F-CE0C-4361-B640-774B14AF0B4A}" type="datetimeFigureOut">
              <a:rPr lang="tr-TR" smtClean="0"/>
              <a:pPr/>
              <a:t>4.3.2018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 rot="19140000">
            <a:off x="1237329" y="2463697"/>
            <a:ext cx="5648623" cy="1204306"/>
          </a:xfrm>
        </p:spPr>
        <p:txBody>
          <a:bodyPr/>
          <a:lstStyle/>
          <a:p>
            <a:pPr algn="ctr"/>
            <a:r>
              <a:rPr lang="tr-TR" sz="3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KAYSERİ</a:t>
            </a:r>
            <a:r>
              <a:rPr lang="tr-TR" sz="3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3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İL MİLLİ </a:t>
            </a:r>
            <a:r>
              <a:rPr lang="tr-TR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EĞİTİM MÜDÜRLÜĞÜ</a:t>
            </a:r>
            <a:r>
              <a:rPr lang="tr-TR" sz="3800" dirty="0">
                <a:solidFill>
                  <a:schemeClr val="accent2"/>
                </a:solidFill>
              </a:rPr>
              <a:t/>
            </a:r>
            <a:br>
              <a:rPr lang="tr-TR" sz="3800" dirty="0">
                <a:solidFill>
                  <a:schemeClr val="accent2"/>
                </a:solidFill>
              </a:rPr>
            </a:br>
            <a:endParaRPr lang="tr-TR" sz="3800" dirty="0"/>
          </a:p>
        </p:txBody>
      </p:sp>
      <p:pic>
        <p:nvPicPr>
          <p:cNvPr id="5" name="Picture 2" descr="C:\Documents and Settings\ALİ\Desktop\dyned-sunu\bakanlık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73291"/>
            <a:ext cx="2478200" cy="24605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28794" y="5253008"/>
            <a:ext cx="70009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DynEd</a:t>
            </a: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 İNGİLİZCE DİL EĞİTİM SİSTEMİ </a:t>
            </a:r>
            <a:r>
              <a:rPr lang="tr-T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ÖĞRENCİ </a:t>
            </a: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BİLGİLENDİRME TOPLANTISI</a:t>
            </a:r>
            <a:endParaRPr lang="tr-TR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384376" cy="11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53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592378" cy="142876"/>
          </a:xfrm>
        </p:spPr>
        <p:txBody>
          <a:bodyPr/>
          <a:lstStyle/>
          <a:p>
            <a:pPr algn="ctr"/>
            <a:r>
              <a:rPr lang="tr-TR" b="1" smtClean="0">
                <a:latin typeface="Palatino Linotype" panose="02040502050505030304" pitchFamily="18" charset="0"/>
              </a:rPr>
              <a:t/>
            </a:r>
            <a:br>
              <a:rPr lang="tr-TR" b="1" smtClean="0">
                <a:latin typeface="Palatino Linotype" panose="02040502050505030304" pitchFamily="18" charset="0"/>
              </a:rPr>
            </a:br>
            <a:r>
              <a:rPr lang="tr-TR" b="1" smtClean="0">
                <a:latin typeface="Palatino Linotype" panose="02040502050505030304" pitchFamily="18" charset="0"/>
              </a:rPr>
              <a:t/>
            </a:r>
            <a:br>
              <a:rPr lang="tr-TR" b="1" smtClean="0">
                <a:latin typeface="Palatino Linotype" panose="02040502050505030304" pitchFamily="18" charset="0"/>
              </a:rPr>
            </a:br>
            <a:r>
              <a:rPr lang="tr-TR" sz="2400" b="1" smtClean="0">
                <a:latin typeface="Palatino Linotype" panose="02040502050505030304" pitchFamily="18" charset="0"/>
              </a:rPr>
              <a:t/>
            </a:r>
            <a:br>
              <a:rPr lang="tr-TR" sz="2400" b="1" smtClean="0">
                <a:latin typeface="Palatino Linotype" panose="02040502050505030304" pitchFamily="18" charset="0"/>
              </a:rPr>
            </a:br>
            <a:r>
              <a:rPr lang="tr-TR" sz="2400" b="1" smtClean="0">
                <a:latin typeface="Palatino Linotype" panose="02040502050505030304" pitchFamily="18" charset="0"/>
              </a:rPr>
              <a:t>Öğrenciler </a:t>
            </a:r>
            <a:r>
              <a:rPr lang="tr-TR" sz="2400" b="1">
                <a:latin typeface="Palatino Linotype" panose="02040502050505030304" pitchFamily="18" charset="0"/>
              </a:rPr>
              <a:t>sisteme </a:t>
            </a:r>
            <a:r>
              <a:rPr lang="tr-TR" sz="2400" b="1">
                <a:solidFill>
                  <a:schemeClr val="accent2"/>
                </a:solidFill>
                <a:latin typeface="Palatino Linotype" panose="02040502050505030304" pitchFamily="18" charset="0"/>
              </a:rPr>
              <a:t>DYNED COURSEWARE </a:t>
            </a:r>
            <a:r>
              <a:rPr lang="tr-TR" sz="2400" b="1">
                <a:latin typeface="Palatino Linotype" panose="02040502050505030304" pitchFamily="18" charset="0"/>
              </a:rPr>
              <a:t>simgesini çift tıklayıp verilen şifrelerle girebilirler</a:t>
            </a:r>
            <a:endParaRPr lang="tr-TR" sz="240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1643050"/>
            <a:ext cx="8232319" cy="43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4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365760"/>
            <a:ext cx="8715436" cy="70578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err="1" smtClean="0">
                <a:solidFill>
                  <a:srgbClr val="FF0000"/>
                </a:solidFill>
              </a:rPr>
              <a:t>Androıd</a:t>
            </a:r>
            <a:r>
              <a:rPr lang="tr-TR" smtClean="0">
                <a:solidFill>
                  <a:srgbClr val="FF0000"/>
                </a:solidFill>
              </a:rPr>
              <a:t>  tablet ve telefonlara kurulum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100628"/>
            <a:ext cx="8429684" cy="6114586"/>
          </a:xfrm>
        </p:spPr>
        <p:txBody>
          <a:bodyPr>
            <a:normAutofit/>
          </a:bodyPr>
          <a:lstStyle/>
          <a:p>
            <a:pPr algn="ctr"/>
            <a:r>
              <a:rPr lang="tr-TR" sz="2800" smtClean="0">
                <a:latin typeface="Book Antiqua" panose="02040602050305030304" pitchFamily="18" charset="0"/>
              </a:rPr>
              <a:t>     Tabletimiz veya telefonumuzdan  </a:t>
            </a:r>
            <a:r>
              <a:rPr lang="tr-TR" sz="280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Play</a:t>
            </a:r>
            <a:r>
              <a:rPr lang="tr-TR" sz="280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tr-TR" sz="280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Store</a:t>
            </a:r>
            <a:r>
              <a:rPr lang="tr-TR" sz="2800" err="1" smtClean="0">
                <a:latin typeface="Book Antiqua" panose="02040602050305030304" pitchFamily="18" charset="0"/>
              </a:rPr>
              <a:t>’a</a:t>
            </a:r>
            <a:r>
              <a:rPr lang="tr-TR" sz="2800" smtClean="0">
                <a:latin typeface="Book Antiqua" panose="02040602050305030304" pitchFamily="18" charset="0"/>
              </a:rPr>
              <a:t> giriş yapalım. (Tabletimiz  veya telefonumuzun </a:t>
            </a:r>
            <a:r>
              <a:rPr lang="tr-TR" sz="2800" err="1" smtClean="0">
                <a:latin typeface="Book Antiqua" panose="02040602050305030304" pitchFamily="18" charset="0"/>
              </a:rPr>
              <a:t>Android</a:t>
            </a:r>
            <a:r>
              <a:rPr lang="tr-TR" sz="2800" smtClean="0">
                <a:latin typeface="Book Antiqua" panose="02040602050305030304" pitchFamily="18" charset="0"/>
              </a:rPr>
              <a:t> işletim sistemli olması gerekmektedir. (IPHONE &amp; IPAD uyumlu değildir)</a:t>
            </a:r>
          </a:p>
          <a:p>
            <a:pPr algn="ctr"/>
            <a:endParaRPr lang="tr-TR" sz="280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tr-TR" sz="2800" smtClean="0">
                <a:solidFill>
                  <a:srgbClr val="FF0000"/>
                </a:solidFill>
                <a:latin typeface="Book Antiqua" panose="02040602050305030304" pitchFamily="18" charset="0"/>
              </a:rPr>
              <a:t>Arama yerine </a:t>
            </a:r>
            <a:r>
              <a:rPr lang="tr-TR" sz="280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DynEd</a:t>
            </a:r>
            <a:r>
              <a:rPr lang="tr-TR" sz="2800" smtClean="0">
                <a:solidFill>
                  <a:srgbClr val="FF0000"/>
                </a:solidFill>
                <a:latin typeface="Book Antiqua" panose="02040602050305030304" pitchFamily="18" charset="0"/>
              </a:rPr>
              <a:t> yazıp üzeri </a:t>
            </a:r>
            <a:r>
              <a:rPr lang="tr-TR" sz="280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DynEd</a:t>
            </a:r>
            <a:r>
              <a:rPr lang="tr-TR" sz="2800" smtClean="0">
                <a:solidFill>
                  <a:srgbClr val="FF0000"/>
                </a:solidFill>
                <a:latin typeface="Book Antiqua" panose="02040602050305030304" pitchFamily="18" charset="0"/>
              </a:rPr>
              <a:t> logolu ikona tıklanır ve ardından yükle ve kabul et</a:t>
            </a:r>
          </a:p>
          <a:p>
            <a:pPr algn="ctr"/>
            <a:r>
              <a:rPr lang="tr-TR" sz="2800" smtClean="0">
                <a:solidFill>
                  <a:srgbClr val="FF0000"/>
                </a:solidFill>
                <a:latin typeface="Book Antiqua" panose="02040602050305030304" pitchFamily="18" charset="0"/>
              </a:rPr>
              <a:t>denir. </a:t>
            </a:r>
          </a:p>
          <a:p>
            <a:pPr algn="ctr"/>
            <a:endParaRPr lang="tr-TR" sz="280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HP\Desktop\android dyn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868" y="190382"/>
            <a:ext cx="8283600" cy="55246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15" name="14 Sol Köşeli Ayraç"/>
          <p:cNvSpPr/>
          <p:nvPr/>
        </p:nvSpPr>
        <p:spPr>
          <a:xfrm>
            <a:off x="5429256" y="2143116"/>
            <a:ext cx="428628" cy="300039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Sağ Köşeli Ayraç"/>
          <p:cNvSpPr/>
          <p:nvPr/>
        </p:nvSpPr>
        <p:spPr>
          <a:xfrm>
            <a:off x="7858147" y="2071678"/>
            <a:ext cx="785819" cy="321471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5168435" cy="407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5572132" y="571480"/>
            <a:ext cx="335758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mtClean="0">
              <a:latin typeface="Palatino Linotype" panose="02040502050505030304" pitchFamily="18" charset="0"/>
            </a:endParaRPr>
          </a:p>
          <a:p>
            <a:r>
              <a:rPr lang="tr-TR" sz="2400" smtClean="0">
                <a:latin typeface="Palatino Linotype" panose="02040502050505030304" pitchFamily="18" charset="0"/>
              </a:rPr>
              <a:t>Karşımıza çıkan ayarlar penceresinden Kayıt Yöneticisi Bilgisayarı </a:t>
            </a:r>
            <a:r>
              <a:rPr lang="tr-TR" sz="2400" b="1" err="1" smtClean="0">
                <a:latin typeface="Palatino Linotype" panose="02040502050505030304" pitchFamily="18" charset="0"/>
              </a:rPr>
              <a:t>Turkey</a:t>
            </a:r>
            <a:r>
              <a:rPr lang="tr-TR" sz="2400" smtClean="0">
                <a:latin typeface="Palatino Linotype" panose="02040502050505030304" pitchFamily="18" charset="0"/>
              </a:rPr>
              <a:t> (</a:t>
            </a:r>
            <a:r>
              <a:rPr lang="tr-TR" sz="2400" b="1" smtClean="0">
                <a:latin typeface="Palatino Linotype" panose="02040502050505030304" pitchFamily="18" charset="0"/>
              </a:rPr>
              <a:t>Sadece Resmi Okullar</a:t>
            </a:r>
            <a:r>
              <a:rPr lang="tr-TR" sz="2400" smtClean="0">
                <a:latin typeface="Palatino Linotype" panose="02040502050505030304" pitchFamily="18" charset="0"/>
              </a:rPr>
              <a:t>), Türkçe Destek (</a:t>
            </a:r>
            <a:r>
              <a:rPr lang="tr-TR" sz="2400" b="1" smtClean="0">
                <a:latin typeface="Palatino Linotype" panose="02040502050505030304" pitchFamily="18" charset="0"/>
              </a:rPr>
              <a:t>İngilizce/Türkçe</a:t>
            </a:r>
            <a:r>
              <a:rPr lang="tr-TR" sz="2400" smtClean="0">
                <a:latin typeface="Palatino Linotype" panose="02040502050505030304" pitchFamily="18" charset="0"/>
              </a:rPr>
              <a:t>) seçip ve bitir denir. </a:t>
            </a:r>
          </a:p>
          <a:p>
            <a:endParaRPr lang="tr-TR" sz="2400" smtClean="0">
              <a:latin typeface="Palatino Linotype" panose="02040502050505030304" pitchFamily="18" charset="0"/>
            </a:endParaRPr>
          </a:p>
          <a:p>
            <a:endParaRPr lang="tr-TR" sz="2400" smtClean="0">
              <a:latin typeface="Palatino Linotype" panose="02040502050505030304" pitchFamily="18" charset="0"/>
            </a:endParaRPr>
          </a:p>
          <a:p>
            <a:endParaRPr lang="tr-TR" smtClean="0">
              <a:latin typeface="Palatino Linotype" panose="02040502050505030304" pitchFamily="18" charset="0"/>
            </a:endParaRPr>
          </a:p>
          <a:p>
            <a:endParaRPr lang="tr-TR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72560" cy="700110"/>
          </a:xfrm>
        </p:spPr>
        <p:txBody>
          <a:bodyPr/>
          <a:lstStyle/>
          <a:p>
            <a:r>
              <a:rPr lang="tr-TR" smtClean="0"/>
              <a:t>Oturum açma kimliği ve </a:t>
            </a:r>
            <a:r>
              <a:rPr lang="tr-TR" err="1" smtClean="0"/>
              <a:t>sifre</a:t>
            </a:r>
            <a:r>
              <a:rPr lang="tr-TR" smtClean="0"/>
              <a:t> ile giriş yapılır</a:t>
            </a:r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1100138"/>
            <a:ext cx="6858048" cy="3974064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85918" y="3000372"/>
            <a:ext cx="78581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latin typeface="Palatino Linotype" panose="02040502050505030304" pitchFamily="18" charset="0"/>
              </a:rPr>
              <a:t/>
            </a:r>
            <a:br>
              <a:rPr lang="tr-TR" smtClean="0">
                <a:latin typeface="Palatino Linotype" panose="02040502050505030304" pitchFamily="18" charset="0"/>
              </a:rPr>
            </a:br>
            <a:r>
              <a:rPr lang="tr-TR" smtClean="0">
                <a:latin typeface="Palatino Linotype" panose="02040502050505030304" pitchFamily="18" charset="0"/>
              </a:rPr>
              <a:t/>
            </a:r>
            <a:br>
              <a:rPr lang="tr-TR" smtClean="0">
                <a:latin typeface="Palatino Linotype" panose="02040502050505030304" pitchFamily="18" charset="0"/>
              </a:rPr>
            </a:br>
            <a:r>
              <a:rPr lang="tr-TR" smtClean="0">
                <a:latin typeface="Palatino Linotype" panose="02040502050505030304" pitchFamily="18" charset="0"/>
              </a:rPr>
              <a:t/>
            </a:r>
            <a:br>
              <a:rPr lang="tr-TR" smtClean="0">
                <a:latin typeface="Palatino Linotype" panose="02040502050505030304" pitchFamily="18" charset="0"/>
              </a:rPr>
            </a:br>
            <a:r>
              <a:rPr lang="tr-TR" smtClean="0">
                <a:latin typeface="Palatino Linotype" panose="02040502050505030304" pitchFamily="18" charset="0"/>
              </a:rPr>
              <a:t>Bölümlerinin üstündeki yeşil indirme ikonuna tıklanıp </a:t>
            </a:r>
            <a:r>
              <a:rPr lang="tr-TR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Yükle</a:t>
            </a:r>
            <a:r>
              <a:rPr lang="tr-TR" smtClean="0">
                <a:latin typeface="Palatino Linotype" panose="02040502050505030304" pitchFamily="18" charset="0"/>
              </a:rPr>
              <a:t> denerek bu bölümlerin yüklenmesi sağlanır. </a:t>
            </a:r>
            <a:br>
              <a:rPr lang="tr-TR" smtClean="0">
                <a:latin typeface="Palatino Linotype" panose="02040502050505030304" pitchFamily="18" charset="0"/>
              </a:rPr>
            </a:br>
            <a:endParaRPr lang="tr-T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883114"/>
            <a:ext cx="7572428" cy="427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/>
            </a:r>
            <a:br>
              <a:rPr lang="tr-TR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</a:br>
            <a:r>
              <a:rPr lang="tr-TR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PLACEMENT TEST</a:t>
            </a:r>
            <a:br>
              <a:rPr lang="tr-TR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</a:b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err="1" smtClean="0">
                <a:latin typeface="Palatino Linotype" panose="02040502050505030304" pitchFamily="18" charset="0"/>
              </a:rPr>
              <a:t>DynEd</a:t>
            </a:r>
            <a:r>
              <a:rPr lang="tr-TR" sz="2800" smtClean="0">
                <a:latin typeface="Palatino Linotype" panose="02040502050505030304" pitchFamily="18" charset="0"/>
              </a:rPr>
              <a:t> Kullanıcı Adı ve Şifresi ile </a:t>
            </a:r>
            <a:r>
              <a:rPr lang="tr-TR" sz="280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tüm öğrenciler </a:t>
            </a:r>
            <a:r>
              <a:rPr lang="tr-TR" sz="2800" smtClean="0">
                <a:latin typeface="Palatino Linotype" panose="02040502050505030304" pitchFamily="18" charset="0"/>
              </a:rPr>
              <a:t>kurlarının belirlenmesi için ilk olarak PLACEMENT </a:t>
            </a:r>
            <a:r>
              <a:rPr lang="tr-TR" sz="2800" err="1" smtClean="0">
                <a:latin typeface="Palatino Linotype" panose="02040502050505030304" pitchFamily="18" charset="0"/>
              </a:rPr>
              <a:t>TEST’e</a:t>
            </a:r>
            <a:r>
              <a:rPr lang="tr-TR" sz="2800" smtClean="0">
                <a:latin typeface="Palatino Linotype" panose="02040502050505030304" pitchFamily="18" charset="0"/>
              </a:rPr>
              <a:t> girmektedirler. İlk Bölüm </a:t>
            </a:r>
            <a:r>
              <a:rPr lang="tr-TR" sz="280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8 basit </a:t>
            </a:r>
            <a:r>
              <a:rPr lang="tr-TR" sz="2800" smtClean="0">
                <a:latin typeface="Palatino Linotype" panose="02040502050505030304" pitchFamily="18" charset="0"/>
              </a:rPr>
              <a:t>sorudan oluşan </a:t>
            </a:r>
            <a:r>
              <a:rPr lang="tr-TR" sz="280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Practice</a:t>
            </a:r>
            <a:r>
              <a:rPr lang="tr-TR" sz="280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Test</a:t>
            </a:r>
            <a:r>
              <a:rPr lang="tr-TR" sz="2800" err="1" smtClean="0">
                <a:latin typeface="Palatino Linotype" panose="02040502050505030304" pitchFamily="18" charset="0"/>
              </a:rPr>
              <a:t>’dir</a:t>
            </a:r>
            <a:r>
              <a:rPr lang="tr-TR" sz="2800" smtClean="0">
                <a:latin typeface="Palatino Linotype" panose="02040502050505030304" pitchFamily="18" charset="0"/>
              </a:rPr>
              <a:t>. Bu bölümün puana etkisi yoktur. Sınavın yapısını tanıtma amacıyla yapılmaktadır</a:t>
            </a:r>
            <a:endParaRPr lang="tr-T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805" y="44624"/>
            <a:ext cx="8239125" cy="578167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23528" y="5805264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err="1">
                <a:latin typeface="Palatino Linotype" panose="02040502050505030304" pitchFamily="18" charset="0"/>
              </a:rPr>
              <a:t>Practise</a:t>
            </a:r>
            <a:r>
              <a:rPr lang="tr-TR" sz="3000">
                <a:latin typeface="Palatino Linotype" panose="02040502050505030304" pitchFamily="18" charset="0"/>
              </a:rPr>
              <a:t> </a:t>
            </a:r>
            <a:r>
              <a:rPr lang="tr-TR" sz="3000" err="1">
                <a:latin typeface="Palatino Linotype" panose="02040502050505030304" pitchFamily="18" charset="0"/>
              </a:rPr>
              <a:t>Test’i</a:t>
            </a:r>
            <a:r>
              <a:rPr lang="tr-TR" sz="3000">
                <a:latin typeface="Palatino Linotype" panose="02040502050505030304" pitchFamily="18" charset="0"/>
              </a:rPr>
              <a:t> tamamlayınca </a:t>
            </a:r>
            <a:r>
              <a:rPr lang="tr-TR" sz="30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Part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 1 </a:t>
            </a:r>
            <a:r>
              <a:rPr lang="tr-TR" sz="30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Beginner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000">
                <a:latin typeface="Palatino Linotype" panose="02040502050505030304" pitchFamily="18" charset="0"/>
              </a:rPr>
              <a:t>bölümü </a:t>
            </a:r>
            <a:r>
              <a:rPr lang="tr-TR" sz="3000" smtClean="0">
                <a:latin typeface="Palatino Linotype" panose="02040502050505030304" pitchFamily="18" charset="0"/>
              </a:rPr>
              <a:t>açılır ve sınava başlanır.</a:t>
            </a:r>
            <a:endParaRPr lang="tr-TR" sz="300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3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3528" y="260648"/>
            <a:ext cx="85347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Part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 1 </a:t>
            </a:r>
            <a:r>
              <a:rPr lang="tr-TR" sz="30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Beginner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: </a:t>
            </a:r>
            <a:r>
              <a:rPr lang="tr-TR" sz="3000">
                <a:latin typeface="Palatino Linotype" panose="02040502050505030304" pitchFamily="18" charset="0"/>
              </a:rPr>
              <a:t>Gittikçe zorlaşan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60 ~75 </a:t>
            </a:r>
            <a:r>
              <a:rPr lang="tr-TR" sz="3000">
                <a:latin typeface="Palatino Linotype" panose="02040502050505030304" pitchFamily="18" charset="0"/>
              </a:rPr>
              <a:t>arası sorudan oluşur. </a:t>
            </a:r>
          </a:p>
          <a:p>
            <a:r>
              <a:rPr lang="tr-TR" sz="30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Part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2 </a:t>
            </a:r>
            <a:r>
              <a:rPr lang="tr-TR" sz="30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Intermediate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: </a:t>
            </a:r>
            <a:r>
              <a:rPr lang="tr-TR" sz="3000" smtClean="0">
                <a:latin typeface="Palatino Linotype" panose="02040502050505030304" pitchFamily="18" charset="0"/>
              </a:rPr>
              <a:t>Bu bölüm ancak </a:t>
            </a:r>
            <a:r>
              <a:rPr lang="tr-TR" sz="30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Part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1 </a:t>
            </a:r>
            <a:r>
              <a:rPr lang="tr-TR" sz="30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Beginner</a:t>
            </a:r>
            <a:r>
              <a:rPr lang="tr-TR" sz="3000" err="1" smtClean="0">
                <a:latin typeface="Palatino Linotype" panose="02040502050505030304" pitchFamily="18" charset="0"/>
              </a:rPr>
              <a:t>’da</a:t>
            </a:r>
            <a:r>
              <a:rPr lang="tr-TR" sz="3000" smtClean="0">
                <a:latin typeface="Palatino Linotype" panose="02040502050505030304" pitchFamily="18" charset="0"/>
              </a:rPr>
              <a:t> </a:t>
            </a:r>
            <a:r>
              <a:rPr lang="tr-TR" sz="3000" u="sng">
                <a:latin typeface="Palatino Linotype" panose="02040502050505030304" pitchFamily="18" charset="0"/>
              </a:rPr>
              <a:t>belli bir puan aldıktan </a:t>
            </a:r>
            <a:r>
              <a:rPr lang="tr-TR" sz="3000">
                <a:latin typeface="Palatino Linotype" panose="02040502050505030304" pitchFamily="18" charset="0"/>
              </a:rPr>
              <a:t>sonra program </a:t>
            </a:r>
            <a:r>
              <a:rPr lang="tr-TR" sz="3000" smtClean="0">
                <a:latin typeface="Palatino Linotype" panose="02040502050505030304" pitchFamily="18" charset="0"/>
              </a:rPr>
              <a:t>tarafından </a:t>
            </a:r>
            <a:r>
              <a:rPr lang="tr-TR" sz="3000" b="1" smtClean="0">
                <a:latin typeface="Palatino Linotype" panose="02040502050505030304" pitchFamily="18" charset="0"/>
              </a:rPr>
              <a:t>otomatik</a:t>
            </a:r>
            <a:r>
              <a:rPr lang="tr-TR" sz="3000" smtClean="0">
                <a:latin typeface="Palatino Linotype" panose="02040502050505030304" pitchFamily="18" charset="0"/>
              </a:rPr>
              <a:t> </a:t>
            </a:r>
            <a:r>
              <a:rPr lang="tr-TR" sz="3000">
                <a:latin typeface="Palatino Linotype" panose="02040502050505030304" pitchFamily="18" charset="0"/>
              </a:rPr>
              <a:t>açılır. Eğer bu bölüm açılmazsa demek ki seviye bu bölüme girmeye uygun değildir. </a:t>
            </a:r>
          </a:p>
          <a:p>
            <a:r>
              <a:rPr lang="tr-TR" sz="3000">
                <a:latin typeface="Palatino Linotype" panose="02040502050505030304" pitchFamily="18" charset="0"/>
              </a:rPr>
              <a:t>Sorulara </a:t>
            </a:r>
            <a:r>
              <a:rPr lang="tr-TR" sz="30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ardarda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birkaç kez yanlış yanıt </a:t>
            </a:r>
            <a:r>
              <a:rPr lang="tr-TR" sz="3000">
                <a:latin typeface="Palatino Linotype" panose="02040502050505030304" pitchFamily="18" charset="0"/>
              </a:rPr>
              <a:t>verildiğinde ya da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yanıt verilemediği </a:t>
            </a:r>
            <a:r>
              <a:rPr lang="tr-TR" sz="3000">
                <a:latin typeface="Palatino Linotype" panose="02040502050505030304" pitchFamily="18" charset="0"/>
              </a:rPr>
              <a:t>düzeyde sınav </a:t>
            </a:r>
            <a:r>
              <a:rPr lang="tr-TR" sz="3000" b="1">
                <a:latin typeface="Palatino Linotype" panose="02040502050505030304" pitchFamily="18" charset="0"/>
              </a:rPr>
              <a:t>kilitlenir </a:t>
            </a:r>
            <a:r>
              <a:rPr lang="tr-TR" sz="3000">
                <a:latin typeface="Palatino Linotype" panose="02040502050505030304" pitchFamily="18" charset="0"/>
              </a:rPr>
              <a:t>ve </a:t>
            </a:r>
            <a:r>
              <a:rPr lang="tr-TR" sz="3000" b="1">
                <a:latin typeface="Palatino Linotype" panose="02040502050505030304" pitchFamily="18" charset="0"/>
              </a:rPr>
              <a:t>düzey belirlenmiş </a:t>
            </a:r>
            <a:r>
              <a:rPr lang="tr-TR" sz="3000">
                <a:latin typeface="Palatino Linotype" panose="02040502050505030304" pitchFamily="18" charset="0"/>
              </a:rPr>
              <a:t>olur</a:t>
            </a:r>
            <a:r>
              <a:rPr lang="tr-TR" sz="3000" smtClean="0">
                <a:latin typeface="Palatino Linotype" panose="02040502050505030304" pitchFamily="18" charset="0"/>
              </a:rPr>
              <a:t>.</a:t>
            </a:r>
            <a:endParaRPr lang="tr-TR" sz="3000">
              <a:latin typeface="Palatino Linotype" panose="02040502050505030304" pitchFamily="18" charset="0"/>
            </a:endParaRPr>
          </a:p>
        </p:txBody>
      </p:sp>
      <p:pic>
        <p:nvPicPr>
          <p:cNvPr id="5" name="2 Resim" descr="dy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6" name="3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  <p:sp>
        <p:nvSpPr>
          <p:cNvPr id="2" name="Dikdörtgen 1"/>
          <p:cNvSpPr/>
          <p:nvPr/>
        </p:nvSpPr>
        <p:spPr>
          <a:xfrm>
            <a:off x="323528" y="5007799"/>
            <a:ext cx="8208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                   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5-45  dakika </a:t>
            </a:r>
            <a:r>
              <a:rPr lang="tr-TR" sz="3000">
                <a:latin typeface="Palatino Linotype" panose="02040502050505030304" pitchFamily="18" charset="0"/>
              </a:rPr>
              <a:t>da tamamlanabilir.</a:t>
            </a:r>
          </a:p>
        </p:txBody>
      </p:sp>
    </p:spTree>
    <p:extLst>
      <p:ext uri="{BB962C8B-B14F-4D97-AF65-F5344CB8AC3E}">
        <p14:creationId xmlns:p14="http://schemas.microsoft.com/office/powerpoint/2010/main" xmlns="" val="12890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158343"/>
            <a:ext cx="86409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Placement </a:t>
            </a:r>
            <a:r>
              <a:rPr lang="en-US" sz="3200" b="1">
                <a:solidFill>
                  <a:schemeClr val="accent2"/>
                </a:solidFill>
                <a:latin typeface="Palatino Linotype" panose="02040502050505030304" pitchFamily="18" charset="0"/>
              </a:rPr>
              <a:t>Test </a:t>
            </a:r>
            <a:r>
              <a:rPr lang="en-US" sz="32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Soru</a:t>
            </a:r>
            <a:r>
              <a:rPr lang="en-US" sz="32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Tipleri</a:t>
            </a:r>
            <a:endParaRPr lang="tr-TR" sz="3200" b="1" smtClean="0">
              <a:solidFill>
                <a:schemeClr val="accent2"/>
              </a:solidFill>
              <a:latin typeface="Palatino Linotype" panose="02040502050505030304" pitchFamily="18" charset="0"/>
            </a:endParaRPr>
          </a:p>
          <a:p>
            <a:r>
              <a:rPr lang="tr-TR" sz="3000" u="sng" smtClean="0">
                <a:latin typeface="Palatino Linotype" panose="02040502050505030304" pitchFamily="18" charset="0"/>
              </a:rPr>
              <a:t>Boşluk doldurma</a:t>
            </a:r>
            <a:r>
              <a:rPr lang="tr-TR" sz="3000" smtClean="0">
                <a:latin typeface="Palatino Linotype" panose="02040502050505030304" pitchFamily="18" charset="0"/>
              </a:rPr>
              <a:t>, </a:t>
            </a:r>
            <a:r>
              <a:rPr lang="tr-TR" sz="3000" u="sng" smtClean="0">
                <a:latin typeface="Palatino Linotype" panose="02040502050505030304" pitchFamily="18" charset="0"/>
              </a:rPr>
              <a:t>dinlediğini anlama</a:t>
            </a:r>
            <a:r>
              <a:rPr lang="tr-TR" sz="3000" smtClean="0">
                <a:latin typeface="Palatino Linotype" panose="02040502050505030304" pitchFamily="18" charset="0"/>
              </a:rPr>
              <a:t>, </a:t>
            </a:r>
            <a:r>
              <a:rPr lang="tr-TR" sz="3000" u="sng" smtClean="0">
                <a:latin typeface="Palatino Linotype" panose="02040502050505030304" pitchFamily="18" charset="0"/>
              </a:rPr>
              <a:t>sürükleyip bırakma</a:t>
            </a:r>
            <a:r>
              <a:rPr lang="tr-TR" sz="3000">
                <a:latin typeface="Palatino Linotype" panose="02040502050505030304" pitchFamily="18" charset="0"/>
              </a:rPr>
              <a:t> </a:t>
            </a:r>
            <a:r>
              <a:rPr lang="tr-TR" sz="3000" smtClean="0">
                <a:latin typeface="Palatino Linotype" panose="02040502050505030304" pitchFamily="18" charset="0"/>
              </a:rPr>
              <a:t>ve </a:t>
            </a:r>
            <a:r>
              <a:rPr lang="tr-TR" sz="3000" u="sng" smtClean="0">
                <a:latin typeface="Palatino Linotype" panose="02040502050505030304" pitchFamily="18" charset="0"/>
              </a:rPr>
              <a:t>cümle sıralama</a:t>
            </a:r>
            <a:r>
              <a:rPr lang="tr-TR" sz="3000">
                <a:latin typeface="Palatino Linotype" panose="02040502050505030304" pitchFamily="18" charset="0"/>
              </a:rPr>
              <a:t> </a:t>
            </a:r>
            <a:r>
              <a:rPr lang="tr-TR" sz="3000" smtClean="0">
                <a:latin typeface="Palatino Linotype" panose="02040502050505030304" pitchFamily="18" charset="0"/>
              </a:rPr>
              <a:t>şeklindedir.</a:t>
            </a:r>
            <a:endParaRPr lang="tr-TR" sz="3000"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599" y="1700808"/>
            <a:ext cx="4198401" cy="276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676493"/>
            <a:ext cx="3600400" cy="268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6"/>
            <a:ext cx="6840760" cy="189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80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83568" y="764704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>
                <a:latin typeface="Palatino Linotype" panose="02040502050505030304" pitchFamily="18" charset="0"/>
              </a:rPr>
              <a:t>2008-2009 Eğitim Öğretim </a:t>
            </a:r>
            <a:r>
              <a:rPr lang="tr-TR" sz="3200" b="1" smtClean="0">
                <a:latin typeface="Palatino Linotype" panose="02040502050505030304" pitchFamily="18" charset="0"/>
              </a:rPr>
              <a:t>yılından </a:t>
            </a:r>
            <a:r>
              <a:rPr lang="tr-TR" sz="3200" b="1">
                <a:latin typeface="Palatino Linotype" panose="02040502050505030304" pitchFamily="18" charset="0"/>
              </a:rPr>
              <a:t>itibaren tüm resmi ilköğretim kurumlarının 4</a:t>
            </a:r>
            <a:r>
              <a:rPr lang="tr-TR" sz="3200" b="1" smtClean="0">
                <a:latin typeface="Palatino Linotype" panose="02040502050505030304" pitchFamily="18" charset="0"/>
              </a:rPr>
              <a:t>, 5, 6, 7 </a:t>
            </a:r>
            <a:r>
              <a:rPr lang="tr-TR" sz="3200" b="1">
                <a:latin typeface="Palatino Linotype" panose="02040502050505030304" pitchFamily="18" charset="0"/>
              </a:rPr>
              <a:t>ve 8’inci sınıflarında uygulanan </a:t>
            </a:r>
            <a:r>
              <a:rPr lang="tr-TR" sz="3200" b="1" err="1" smtClean="0">
                <a:latin typeface="Palatino Linotype" panose="02040502050505030304" pitchFamily="18" charset="0"/>
              </a:rPr>
              <a:t>DynEd</a:t>
            </a:r>
            <a:r>
              <a:rPr lang="tr-TR" sz="3200" b="1" smtClean="0">
                <a:latin typeface="Palatino Linotype" panose="02040502050505030304" pitchFamily="18" charset="0"/>
              </a:rPr>
              <a:t> İngilizce </a:t>
            </a:r>
            <a:r>
              <a:rPr lang="tr-TR" sz="3200" b="1">
                <a:latin typeface="Palatino Linotype" panose="02040502050505030304" pitchFamily="18" charset="0"/>
              </a:rPr>
              <a:t>Dil Eğitim </a:t>
            </a:r>
            <a:r>
              <a:rPr lang="tr-TR" sz="3200" b="1" smtClean="0">
                <a:latin typeface="Palatino Linotype" panose="02040502050505030304" pitchFamily="18" charset="0"/>
              </a:rPr>
              <a:t>Sistemi; </a:t>
            </a:r>
            <a:r>
              <a:rPr lang="tr-TR" sz="3200" b="1">
                <a:solidFill>
                  <a:schemeClr val="accent2"/>
                </a:solidFill>
                <a:latin typeface="Palatino Linotype" panose="02040502050505030304" pitchFamily="18" charset="0"/>
              </a:rPr>
              <a:t>2014 -2015 Eğitim Öğretim</a:t>
            </a:r>
            <a:r>
              <a:rPr lang="tr-TR" sz="3200" b="1">
                <a:latin typeface="Palatino Linotype" panose="02040502050505030304" pitchFamily="18" charset="0"/>
              </a:rPr>
              <a:t> yılından itibaren </a:t>
            </a:r>
            <a:r>
              <a:rPr lang="tr-TR" sz="3200" b="1">
                <a:solidFill>
                  <a:schemeClr val="accent2"/>
                </a:solidFill>
                <a:latin typeface="Palatino Linotype" panose="02040502050505030304" pitchFamily="18" charset="0"/>
              </a:rPr>
              <a:t>lise 9</a:t>
            </a:r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, 10, 11 </a:t>
            </a:r>
            <a:r>
              <a:rPr lang="tr-TR" sz="3200" b="1">
                <a:solidFill>
                  <a:schemeClr val="accent2"/>
                </a:solidFill>
                <a:latin typeface="Palatino Linotype" panose="02040502050505030304" pitchFamily="18" charset="0"/>
              </a:rPr>
              <a:t>ve 12’inci</a:t>
            </a:r>
            <a:r>
              <a:rPr lang="tr-TR" sz="3200" b="1">
                <a:latin typeface="Palatino Linotype" panose="02040502050505030304" pitchFamily="18" charset="0"/>
              </a:rPr>
              <a:t> sınıf öğrencilerinin de kullanımına sunulmuştur. </a:t>
            </a:r>
          </a:p>
        </p:txBody>
      </p:sp>
      <p:pic>
        <p:nvPicPr>
          <p:cNvPr id="3" name="3 Resim" descr="dy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4" name="4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xmlns="" val="398976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67" y="188641"/>
            <a:ext cx="835292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38363" y="551723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smtClean="0">
                <a:latin typeface="Palatino Linotype" panose="02040502050505030304" pitchFamily="18" charset="0"/>
              </a:rPr>
              <a:t>Öğrenciler «</a:t>
            </a:r>
            <a:r>
              <a:rPr lang="tr-TR" sz="30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Placement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Test</a:t>
            </a:r>
            <a:r>
              <a:rPr lang="tr-TR" sz="3000" b="1" smtClean="0">
                <a:latin typeface="Palatino Linotype" panose="02040502050505030304" pitchFamily="18" charset="0"/>
              </a:rPr>
              <a:t>» </a:t>
            </a:r>
            <a:r>
              <a:rPr lang="tr-TR" sz="3000" b="1">
                <a:latin typeface="Palatino Linotype" panose="02040502050505030304" pitchFamily="18" charset="0"/>
              </a:rPr>
              <a:t>ardından seviyelerine göre kur </a:t>
            </a:r>
            <a:r>
              <a:rPr lang="tr-TR" sz="3000" b="1" smtClean="0">
                <a:latin typeface="Palatino Linotype" panose="02040502050505030304" pitchFamily="18" charset="0"/>
              </a:rPr>
              <a:t>ve ünite </a:t>
            </a:r>
            <a:r>
              <a:rPr lang="tr-TR" sz="3000" b="1">
                <a:latin typeface="Palatino Linotype" panose="02040502050505030304" pitchFamily="18" charset="0"/>
              </a:rPr>
              <a:t>açılışı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otomatik</a:t>
            </a:r>
            <a:r>
              <a:rPr lang="tr-TR" sz="3000" b="1">
                <a:latin typeface="Palatino Linotype" panose="02040502050505030304" pitchFamily="18" charset="0"/>
              </a:rPr>
              <a:t> olarak gerçekleşecektir.</a:t>
            </a:r>
            <a:endParaRPr lang="tr-TR" sz="300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9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4799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Placement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Test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Part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1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Beginner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: </a:t>
            </a:r>
            <a:endParaRPr lang="tr-TR" sz="280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497" y="836633"/>
            <a:ext cx="8768983" cy="4248551"/>
          </a:xfrm>
          <a:prstGeom prst="rect">
            <a:avLst/>
          </a:prstGeom>
        </p:spPr>
      </p:pic>
      <p:pic>
        <p:nvPicPr>
          <p:cNvPr id="6" name="2 Resim" descr="dyn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7" name="3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xmlns="" val="2712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-27384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Placement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Test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Part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2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Intermediate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: </a:t>
            </a:r>
            <a:endParaRPr lang="tr-TR" sz="280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6672"/>
            <a:ext cx="874846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79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16024" y="1694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D</a:t>
            </a:r>
            <a:r>
              <a:rPr lang="tr-TR" sz="28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ynEd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Denklik Tablosu: </a:t>
            </a:r>
            <a:endParaRPr lang="tr-TR" sz="280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764704"/>
            <a:ext cx="853449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98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9746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D</a:t>
            </a:r>
            <a:r>
              <a:rPr lang="tr-TR" sz="28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ynEd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Denklik Tablosu: </a:t>
            </a:r>
            <a:endParaRPr lang="tr-TR" sz="280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29756"/>
            <a:ext cx="8280920" cy="435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5536" y="530120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>
                <a:latin typeface="Palatino Linotype" panose="02040502050505030304" pitchFamily="18" charset="0"/>
              </a:rPr>
              <a:t> </a:t>
            </a:r>
            <a:r>
              <a:rPr lang="tr-TR" sz="3000" smtClean="0">
                <a:latin typeface="Palatino Linotype" panose="02040502050505030304" pitchFamily="18" charset="0"/>
              </a:rPr>
              <a:t>Tablodan da görüldüğü üzere </a:t>
            </a:r>
            <a:r>
              <a:rPr lang="tr-TR" sz="3000" err="1" smtClean="0">
                <a:latin typeface="Palatino Linotype" panose="02040502050505030304" pitchFamily="18" charset="0"/>
              </a:rPr>
              <a:t>FE’de</a:t>
            </a:r>
            <a:r>
              <a:rPr lang="tr-TR" sz="3000" smtClean="0">
                <a:latin typeface="Palatino Linotype" panose="02040502050505030304" pitchFamily="18" charset="0"/>
              </a:rPr>
              <a:t> ilk </a:t>
            </a:r>
            <a:r>
              <a:rPr lang="tr-TR" sz="3000" b="1" u="sng">
                <a:latin typeface="Palatino Linotype" panose="02040502050505030304" pitchFamily="18" charset="0"/>
              </a:rPr>
              <a:t>4 ünite bitirildikten </a:t>
            </a:r>
            <a:r>
              <a:rPr lang="tr-TR" sz="3000">
                <a:latin typeface="Palatino Linotype" panose="02040502050505030304" pitchFamily="18" charset="0"/>
              </a:rPr>
              <a:t>sonra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English </a:t>
            </a:r>
            <a:r>
              <a:rPr lang="tr-TR" sz="30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for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0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Success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000">
                <a:latin typeface="Palatino Linotype" panose="02040502050505030304" pitchFamily="18" charset="0"/>
              </a:rPr>
              <a:t>yazılımı ile paralel kullanılabilir. </a:t>
            </a:r>
          </a:p>
        </p:txBody>
      </p:sp>
    </p:spTree>
    <p:extLst>
      <p:ext uri="{BB962C8B-B14F-4D97-AF65-F5344CB8AC3E}">
        <p14:creationId xmlns:p14="http://schemas.microsoft.com/office/powerpoint/2010/main" xmlns="" val="6478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44624"/>
            <a:ext cx="781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   FIRST</a:t>
            </a:r>
            <a:r>
              <a:rPr lang="tr-TR" sz="320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ENGLISH</a:t>
            </a:r>
            <a:endParaRPr lang="tr-TR" sz="3200" b="1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995936" y="404664"/>
            <a:ext cx="49337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8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Ünite </a:t>
            </a:r>
            <a:r>
              <a:rPr lang="tr-TR" sz="2800">
                <a:latin typeface="Palatino Linotype" panose="02040502050505030304" pitchFamily="18" charset="0"/>
              </a:rPr>
              <a:t>ve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4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Mastery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Test</a:t>
            </a:r>
            <a:r>
              <a:rPr lang="tr-TR" sz="2800" err="1">
                <a:latin typeface="Palatino Linotype" panose="02040502050505030304" pitchFamily="18" charset="0"/>
              </a:rPr>
              <a:t>’ten</a:t>
            </a:r>
            <a:r>
              <a:rPr lang="tr-TR" sz="2800">
                <a:latin typeface="Palatino Linotype" panose="02040502050505030304" pitchFamily="18" charset="0"/>
              </a:rPr>
              <a:t> </a:t>
            </a:r>
            <a:r>
              <a:rPr lang="tr-TR" sz="2800" smtClean="0">
                <a:latin typeface="Palatino Linotype" panose="02040502050505030304" pitchFamily="18" charset="0"/>
              </a:rPr>
              <a:t>oluşur. Ünite tamamlama süresi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6-9 saat</a:t>
            </a:r>
            <a:r>
              <a:rPr lang="tr-TR" sz="2800" smtClean="0">
                <a:latin typeface="Palatino Linotype" panose="02040502050505030304" pitchFamily="18" charset="0"/>
              </a:rPr>
              <a:t>, toplam tamamlama süresi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72 </a:t>
            </a:r>
            <a:r>
              <a:rPr lang="tr-TR" sz="28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saat</a:t>
            </a:r>
            <a:r>
              <a:rPr lang="tr-TR" sz="2800" err="1" smtClean="0">
                <a:latin typeface="Palatino Linotype" panose="02040502050505030304" pitchFamily="18" charset="0"/>
              </a:rPr>
              <a:t>’tir</a:t>
            </a:r>
            <a:r>
              <a:rPr lang="tr-TR" sz="2800" smtClean="0">
                <a:latin typeface="Palatino Linotype" panose="02040502050505030304" pitchFamily="18" charset="0"/>
              </a:rPr>
              <a:t> </a:t>
            </a:r>
            <a:endParaRPr lang="tr-TR" sz="2800">
              <a:latin typeface="Palatino Linotype" panose="0204050205050503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999999" y="2263512"/>
            <a:ext cx="50364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>
                <a:latin typeface="Palatino Linotype" panose="02040502050505030304" pitchFamily="18" charset="0"/>
              </a:rPr>
              <a:t> Üniteler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%80 </a:t>
            </a:r>
            <a:r>
              <a:rPr lang="tr-TR" sz="2800">
                <a:latin typeface="Palatino Linotype" panose="02040502050505030304" pitchFamily="18" charset="0"/>
              </a:rPr>
              <a:t>oranında tamamlanınca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Mastery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Test </a:t>
            </a:r>
            <a:r>
              <a:rPr lang="tr-TR" sz="2800" smtClean="0">
                <a:latin typeface="Palatino Linotype" panose="02040502050505030304" pitchFamily="18" charset="0"/>
              </a:rPr>
              <a:t>(</a:t>
            </a:r>
            <a:r>
              <a:rPr lang="tr-TR" sz="2800" b="1" smtClean="0">
                <a:latin typeface="Palatino Linotype" panose="02040502050505030304" pitchFamily="18" charset="0"/>
              </a:rPr>
              <a:t>Beceri Sınavı</a:t>
            </a:r>
            <a:r>
              <a:rPr lang="tr-TR" sz="2800" smtClean="0">
                <a:latin typeface="Palatino Linotype" panose="02040502050505030304" pitchFamily="18" charset="0"/>
              </a:rPr>
              <a:t>) açılır</a:t>
            </a:r>
            <a:r>
              <a:rPr lang="tr-TR" sz="2800">
                <a:latin typeface="Palatino Linotype" panose="02040502050505030304" pitchFamily="18" charset="0"/>
              </a:rPr>
              <a:t>. </a:t>
            </a:r>
            <a:r>
              <a:rPr lang="tr-TR" sz="2800" err="1">
                <a:latin typeface="Palatino Linotype" panose="02040502050505030304" pitchFamily="18" charset="0"/>
              </a:rPr>
              <a:t>Mastery</a:t>
            </a:r>
            <a:r>
              <a:rPr lang="tr-TR" sz="2800">
                <a:latin typeface="Palatino Linotype" panose="02040502050505030304" pitchFamily="18" charset="0"/>
              </a:rPr>
              <a:t> </a:t>
            </a:r>
            <a:r>
              <a:rPr lang="tr-TR" sz="2800" err="1">
                <a:latin typeface="Palatino Linotype" panose="02040502050505030304" pitchFamily="18" charset="0"/>
              </a:rPr>
              <a:t>Test’ten</a:t>
            </a:r>
            <a:r>
              <a:rPr lang="tr-TR" sz="2800">
                <a:latin typeface="Palatino Linotype" panose="02040502050505030304" pitchFamily="18" charset="0"/>
              </a:rPr>
              <a:t> </a:t>
            </a:r>
            <a:r>
              <a:rPr lang="tr-TR" sz="2800" b="1">
                <a:latin typeface="Palatino Linotype" panose="02040502050505030304" pitchFamily="18" charset="0"/>
              </a:rPr>
              <a:t>85’in üstünde </a:t>
            </a:r>
            <a:r>
              <a:rPr lang="tr-TR" sz="2800">
                <a:latin typeface="Palatino Linotype" panose="02040502050505030304" pitchFamily="18" charset="0"/>
              </a:rPr>
              <a:t>puan </a:t>
            </a:r>
            <a:r>
              <a:rPr lang="tr-TR" sz="2800" smtClean="0">
                <a:latin typeface="Palatino Linotype" panose="02040502050505030304" pitchFamily="18" charset="0"/>
              </a:rPr>
              <a:t>alındığı </a:t>
            </a:r>
            <a:r>
              <a:rPr lang="tr-TR" sz="2800">
                <a:latin typeface="Palatino Linotype" panose="02040502050505030304" pitchFamily="18" charset="0"/>
              </a:rPr>
              <a:t>zaman bir sonraki ünite de kullanımına açılır.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83" y="629399"/>
            <a:ext cx="3757116" cy="261766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242883" y="5013176"/>
            <a:ext cx="8641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smtClean="0">
                <a:latin typeface="Palatino Linotype" panose="02040502050505030304" pitchFamily="18" charset="0"/>
              </a:rPr>
              <a:t>Örneğin</a:t>
            </a:r>
            <a:r>
              <a:rPr lang="tr-TR" sz="2800">
                <a:latin typeface="Palatino Linotype" panose="02040502050505030304" pitchFamily="18" charset="0"/>
              </a:rPr>
              <a:t>, </a:t>
            </a:r>
            <a:r>
              <a:rPr lang="tr-TR" sz="2800" err="1">
                <a:latin typeface="Palatino Linotype" panose="02040502050505030304" pitchFamily="18" charset="0"/>
              </a:rPr>
              <a:t>Placement</a:t>
            </a:r>
            <a:r>
              <a:rPr lang="tr-TR" sz="2800">
                <a:latin typeface="Palatino Linotype" panose="02040502050505030304" pitchFamily="18" charset="0"/>
              </a:rPr>
              <a:t> </a:t>
            </a:r>
            <a:r>
              <a:rPr lang="tr-TR" sz="2800" err="1">
                <a:latin typeface="Palatino Linotype" panose="02040502050505030304" pitchFamily="18" charset="0"/>
              </a:rPr>
              <a:t>Test’ten</a:t>
            </a:r>
            <a:r>
              <a:rPr lang="tr-TR" sz="2800">
                <a:latin typeface="Palatino Linotype" panose="02040502050505030304" pitchFamily="18" charset="0"/>
              </a:rPr>
              <a:t> </a:t>
            </a:r>
            <a:r>
              <a:rPr lang="tr-TR" sz="2800" b="1">
                <a:latin typeface="Palatino Linotype" panose="02040502050505030304" pitchFamily="18" charset="0"/>
              </a:rPr>
              <a:t>0.2</a:t>
            </a:r>
            <a:r>
              <a:rPr lang="tr-TR" sz="2800">
                <a:latin typeface="Palatino Linotype" panose="02040502050505030304" pitchFamily="18" charset="0"/>
              </a:rPr>
              <a:t> alan bir </a:t>
            </a:r>
            <a:r>
              <a:rPr lang="tr-TR" sz="2800" smtClean="0">
                <a:latin typeface="Palatino Linotype" panose="02040502050505030304" pitchFamily="18" charset="0"/>
              </a:rPr>
              <a:t>öğrenciye FE </a:t>
            </a:r>
            <a:r>
              <a:rPr lang="tr-TR" sz="2800">
                <a:latin typeface="Palatino Linotype" panose="02040502050505030304" pitchFamily="18" charset="0"/>
              </a:rPr>
              <a:t>yazılımında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2. ve 3. üniteler </a:t>
            </a:r>
            <a:r>
              <a:rPr lang="tr-TR" sz="2800">
                <a:latin typeface="Palatino Linotype" panose="02040502050505030304" pitchFamily="18" charset="0"/>
              </a:rPr>
              <a:t>açılır. </a:t>
            </a:r>
            <a:r>
              <a:rPr lang="tr-TR" sz="2800" smtClean="0">
                <a:latin typeface="Palatino Linotype" panose="02040502050505030304" pitchFamily="18" charset="0"/>
              </a:rPr>
              <a:t>“</a:t>
            </a:r>
            <a:r>
              <a:rPr lang="tr-TR" sz="2800" b="1" err="1" smtClean="0">
                <a:latin typeface="Palatino Linotype" panose="02040502050505030304" pitchFamily="18" charset="0"/>
              </a:rPr>
              <a:t>Mastery</a:t>
            </a:r>
            <a:r>
              <a:rPr lang="tr-TR" sz="2800" b="1" smtClean="0">
                <a:latin typeface="Palatino Linotype" panose="02040502050505030304" pitchFamily="18" charset="0"/>
              </a:rPr>
              <a:t> Test</a:t>
            </a:r>
            <a:r>
              <a:rPr lang="tr-TR" sz="2800" smtClean="0">
                <a:latin typeface="Palatino Linotype" panose="02040502050505030304" pitchFamily="18" charset="0"/>
              </a:rPr>
              <a:t>” ten </a:t>
            </a:r>
            <a:r>
              <a:rPr lang="tr-TR" sz="2800" b="1">
                <a:latin typeface="Palatino Linotype" panose="02040502050505030304" pitchFamily="18" charset="0"/>
              </a:rPr>
              <a:t>85+ puan</a:t>
            </a:r>
            <a:r>
              <a:rPr lang="tr-TR" sz="2800">
                <a:latin typeface="Palatino Linotype" panose="02040502050505030304" pitchFamily="18" charset="0"/>
              </a:rPr>
              <a:t> alırsa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4. ünite de </a:t>
            </a:r>
            <a:r>
              <a:rPr lang="tr-TR" sz="2800">
                <a:latin typeface="Palatino Linotype" panose="02040502050505030304" pitchFamily="18" charset="0"/>
              </a:rPr>
              <a:t>açılır. </a:t>
            </a:r>
          </a:p>
        </p:txBody>
      </p:sp>
    </p:spTree>
    <p:extLst>
      <p:ext uri="{BB962C8B-B14F-4D97-AF65-F5344CB8AC3E}">
        <p14:creationId xmlns:p14="http://schemas.microsoft.com/office/powerpoint/2010/main" xmlns="" val="398976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44624"/>
            <a:ext cx="781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   ENGLISH FOR SUCCESS</a:t>
            </a:r>
            <a:endParaRPr lang="tr-TR" sz="3200" b="1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14282" y="3717032"/>
            <a:ext cx="86506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smtClean="0">
                <a:latin typeface="Palatino Linotype" panose="02040502050505030304" pitchFamily="18" charset="0"/>
              </a:rPr>
              <a:t> English </a:t>
            </a:r>
            <a:r>
              <a:rPr lang="tr-TR" sz="2800" err="1">
                <a:latin typeface="Palatino Linotype" panose="02040502050505030304" pitchFamily="18" charset="0"/>
              </a:rPr>
              <a:t>for</a:t>
            </a:r>
            <a:r>
              <a:rPr lang="tr-TR" sz="2800">
                <a:latin typeface="Palatino Linotype" panose="02040502050505030304" pitchFamily="18" charset="0"/>
              </a:rPr>
              <a:t> </a:t>
            </a:r>
            <a:r>
              <a:rPr lang="tr-TR" sz="2800" err="1">
                <a:latin typeface="Palatino Linotype" panose="02040502050505030304" pitchFamily="18" charset="0"/>
              </a:rPr>
              <a:t>Success’te</a:t>
            </a:r>
            <a:r>
              <a:rPr lang="tr-TR" sz="2800">
                <a:latin typeface="Palatino Linotype" panose="02040502050505030304" pitchFamily="18" charset="0"/>
              </a:rPr>
              <a:t> </a:t>
            </a:r>
            <a:r>
              <a:rPr lang="tr-TR" sz="2800" smtClean="0">
                <a:latin typeface="Palatino Linotype" panose="02040502050505030304" pitchFamily="18" charset="0"/>
              </a:rPr>
              <a:t>dinleme</a:t>
            </a:r>
            <a:r>
              <a:rPr lang="tr-TR" sz="2800">
                <a:latin typeface="Palatino Linotype" panose="02040502050505030304" pitchFamily="18" charset="0"/>
              </a:rPr>
              <a:t>, konuşma, okuma, yazma ve ses kaydetme özelliklerinin yanında </a:t>
            </a:r>
            <a:endParaRPr lang="tr-TR" sz="2800"/>
          </a:p>
          <a:p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Speech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Recognition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/ Ses Tanımlama</a:t>
            </a:r>
            <a:r>
              <a:rPr lang="tr-TR" sz="280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>
                <a:latin typeface="Palatino Linotype" panose="02040502050505030304" pitchFamily="18" charset="0"/>
              </a:rPr>
              <a:t>özelliği de eklenir. Bu sayede </a:t>
            </a:r>
            <a:r>
              <a:rPr lang="tr-TR" sz="2800" smtClean="0">
                <a:latin typeface="Palatino Linotype" panose="02040502050505030304" pitchFamily="18" charset="0"/>
              </a:rPr>
              <a:t>İngilizcenin akıcı kullanılmasına da katkı sağlar. </a:t>
            </a:r>
            <a:endParaRPr lang="tr-TR" sz="2800"/>
          </a:p>
        </p:txBody>
      </p:sp>
      <p:sp>
        <p:nvSpPr>
          <p:cNvPr id="8" name="Dikdörtgen 7"/>
          <p:cNvSpPr/>
          <p:nvPr/>
        </p:nvSpPr>
        <p:spPr>
          <a:xfrm>
            <a:off x="4711186" y="548680"/>
            <a:ext cx="43253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20 </a:t>
            </a:r>
            <a:r>
              <a:rPr lang="tr-TR" sz="28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Ünite</a:t>
            </a:r>
            <a:r>
              <a:rPr lang="tr-TR" sz="2800" b="1" err="1" smtClean="0">
                <a:latin typeface="Palatino Linotype" panose="02040502050505030304" pitchFamily="18" charset="0"/>
              </a:rPr>
              <a:t>’</a:t>
            </a:r>
            <a:r>
              <a:rPr lang="tr-TR" sz="2800" err="1" smtClean="0">
                <a:latin typeface="Palatino Linotype" panose="02040502050505030304" pitchFamily="18" charset="0"/>
              </a:rPr>
              <a:t>den</a:t>
            </a:r>
            <a:r>
              <a:rPr lang="tr-TR" sz="2800" smtClean="0">
                <a:latin typeface="Palatino Linotype" panose="02040502050505030304" pitchFamily="18" charset="0"/>
              </a:rPr>
              <a:t> oluşur. Ünite tamamlama süresi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8-12 saat</a:t>
            </a:r>
            <a:r>
              <a:rPr lang="tr-TR" sz="2800" smtClean="0">
                <a:latin typeface="Palatino Linotype" panose="02040502050505030304" pitchFamily="18" charset="0"/>
              </a:rPr>
              <a:t>, toplam tamamlama süresi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240 </a:t>
            </a:r>
            <a:r>
              <a:rPr lang="tr-TR" sz="28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saat</a:t>
            </a:r>
            <a:r>
              <a:rPr lang="tr-TR" sz="2800" err="1" smtClean="0">
                <a:latin typeface="Palatino Linotype" panose="02040502050505030304" pitchFamily="18" charset="0"/>
              </a:rPr>
              <a:t>’tir</a:t>
            </a:r>
            <a:r>
              <a:rPr lang="tr-TR" sz="2800" smtClean="0">
                <a:latin typeface="Palatino Linotype" panose="02040502050505030304" pitchFamily="18" charset="0"/>
              </a:rPr>
              <a:t>.</a:t>
            </a:r>
          </a:p>
        </p:txBody>
      </p:sp>
      <p:pic>
        <p:nvPicPr>
          <p:cNvPr id="6" name="3 Resim" descr="dy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9" name="4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548680"/>
            <a:ext cx="4504732" cy="31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375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Resim" descr="dy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6" name="4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  <p:sp>
        <p:nvSpPr>
          <p:cNvPr id="7" name="Metin kutusu 6"/>
          <p:cNvSpPr txBox="1"/>
          <p:nvPr/>
        </p:nvSpPr>
        <p:spPr>
          <a:xfrm>
            <a:off x="286290" y="179929"/>
            <a:ext cx="781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VERİMLİ ÇALIŞMA İPUÇLARI: </a:t>
            </a:r>
            <a:endParaRPr lang="tr-TR" sz="3200" b="1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15707" y="769928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>
                <a:latin typeface="Palatino Linotype" panose="02040502050505030304" pitchFamily="18" charset="0"/>
              </a:rPr>
              <a:t> </a:t>
            </a:r>
            <a:r>
              <a:rPr lang="tr-TR" sz="3000" smtClean="0">
                <a:latin typeface="Palatino Linotype" panose="02040502050505030304" pitchFamily="18" charset="0"/>
              </a:rPr>
              <a:t>Günlük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30-40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dk. </a:t>
            </a:r>
            <a:r>
              <a:rPr lang="tr-TR" sz="3000" smtClean="0">
                <a:latin typeface="Palatino Linotype" panose="02040502050505030304" pitchFamily="18" charset="0"/>
              </a:rPr>
              <a:t>arası, haftada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en az 3-4 ayrı </a:t>
            </a:r>
            <a:r>
              <a:rPr lang="tr-TR" sz="3000" smtClean="0">
                <a:latin typeface="Palatino Linotype" panose="02040502050505030304" pitchFamily="18" charset="0"/>
              </a:rPr>
              <a:t>gün arası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DÜZENLİ</a:t>
            </a:r>
            <a:r>
              <a:rPr lang="tr-TR" sz="3000" smtClean="0">
                <a:latin typeface="Palatino Linotype" panose="02040502050505030304" pitchFamily="18" charset="0"/>
              </a:rPr>
              <a:t> çalışma idealdir</a:t>
            </a:r>
            <a:r>
              <a:rPr lang="tr-TR" sz="3000">
                <a:latin typeface="Palatino Linotype" panose="02040502050505030304" pitchFamily="18" charset="0"/>
              </a:rPr>
              <a:t> </a:t>
            </a:r>
            <a:r>
              <a:rPr lang="tr-TR" sz="3000" smtClean="0">
                <a:latin typeface="Palatino Linotype" panose="02040502050505030304" pitchFamily="18" charset="0"/>
              </a:rPr>
              <a:t>(Sık sık çalışmak, tek bir seferde çalışılan saatten daha önemlidir).</a:t>
            </a:r>
            <a:endParaRPr lang="tr-TR" sz="3000">
              <a:latin typeface="Palatino Linotype" panose="0204050205050503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51520" y="285816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>
                <a:latin typeface="Palatino Linotype" panose="02040502050505030304" pitchFamily="18" charset="0"/>
              </a:rPr>
              <a:t> Bir oturumda farklı dersler ya da üniteler çalışılmalıdır </a:t>
            </a:r>
            <a:r>
              <a:rPr lang="tr-TR" sz="3000" smtClean="0">
                <a:latin typeface="Palatino Linotype" panose="02040502050505030304" pitchFamily="18" charset="0"/>
              </a:rPr>
              <a:t>(mesela </a:t>
            </a:r>
            <a:r>
              <a:rPr lang="tr-TR" sz="3000">
                <a:latin typeface="Palatino Linotype" panose="02040502050505030304" pitchFamily="18" charset="0"/>
              </a:rPr>
              <a:t>hem </a:t>
            </a:r>
            <a:r>
              <a:rPr lang="tr-TR" sz="30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listening</a:t>
            </a:r>
            <a:r>
              <a:rPr lang="tr-TR" sz="3000">
                <a:latin typeface="Palatino Linotype" panose="02040502050505030304" pitchFamily="18" charset="0"/>
              </a:rPr>
              <a:t>, hem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diyalog</a:t>
            </a:r>
            <a:r>
              <a:rPr lang="tr-TR" sz="3000">
                <a:latin typeface="Palatino Linotype" panose="02040502050505030304" pitchFamily="18" charset="0"/>
              </a:rPr>
              <a:t> hem de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gramer</a:t>
            </a:r>
            <a:r>
              <a:rPr lang="tr-TR" sz="3000">
                <a:latin typeface="Palatino Linotype" panose="02040502050505030304" pitchFamily="18" charset="0"/>
              </a:rPr>
              <a:t> ya da iki üniteden farklı konular çalışılabilir.) </a:t>
            </a:r>
          </a:p>
        </p:txBody>
      </p:sp>
    </p:spTree>
    <p:extLst>
      <p:ext uri="{BB962C8B-B14F-4D97-AF65-F5344CB8AC3E}">
        <p14:creationId xmlns:p14="http://schemas.microsoft.com/office/powerpoint/2010/main" xmlns="" val="29670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79512" y="692696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>
                <a:latin typeface="Palatino Linotype" panose="02040502050505030304" pitchFamily="18" charset="0"/>
              </a:rPr>
              <a:t>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Geri</a:t>
            </a:r>
            <a:r>
              <a:rPr lang="tr-TR" sz="2800" smtClean="0">
                <a:latin typeface="Palatino Linotype" panose="02040502050505030304" pitchFamily="18" charset="0"/>
              </a:rPr>
              <a:t>,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İleri</a:t>
            </a:r>
            <a:r>
              <a:rPr lang="tr-TR" sz="2800" smtClean="0">
                <a:latin typeface="Palatino Linotype" panose="02040502050505030304" pitchFamily="18" charset="0"/>
              </a:rPr>
              <a:t>,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Alt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yazı </a:t>
            </a:r>
            <a:r>
              <a:rPr lang="tr-TR" sz="2800" smtClean="0">
                <a:latin typeface="Palatino Linotype" panose="02040502050505030304" pitchFamily="18" charset="0"/>
              </a:rPr>
              <a:t>ile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Çeviri </a:t>
            </a:r>
            <a:r>
              <a:rPr lang="tr-TR" sz="2800" smtClean="0">
                <a:latin typeface="Palatino Linotype" panose="02040502050505030304" pitchFamily="18" charset="0"/>
              </a:rPr>
              <a:t>tuşları çok </a:t>
            </a:r>
            <a:r>
              <a:rPr lang="tr-TR" sz="2800">
                <a:latin typeface="Palatino Linotype" panose="02040502050505030304" pitchFamily="18" charset="0"/>
              </a:rPr>
              <a:t>fazla kullanılmamalı. </a:t>
            </a:r>
          </a:p>
          <a:p>
            <a:r>
              <a:rPr lang="tr-TR" sz="2800">
                <a:latin typeface="Palatino Linotype" panose="02040502050505030304" pitchFamily="18" charset="0"/>
              </a:rPr>
              <a:t> Yukarıdaki menüden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Seçenekler - Çalışma Kayıtları </a:t>
            </a:r>
            <a:r>
              <a:rPr lang="tr-TR" sz="2800">
                <a:latin typeface="Palatino Linotype" panose="02040502050505030304" pitchFamily="18" charset="0"/>
              </a:rPr>
              <a:t>ile bir ünitenin </a:t>
            </a:r>
            <a:r>
              <a:rPr lang="tr-TR" sz="2800" b="1">
                <a:latin typeface="Palatino Linotype" panose="02040502050505030304" pitchFamily="18" charset="0"/>
              </a:rPr>
              <a:t>ne kadarını tamamlandığı</a:t>
            </a:r>
            <a:r>
              <a:rPr lang="tr-TR" sz="2800">
                <a:latin typeface="Palatino Linotype" panose="02040502050505030304" pitchFamily="18" charset="0"/>
              </a:rPr>
              <a:t>, </a:t>
            </a:r>
            <a:r>
              <a:rPr lang="tr-TR" sz="2800" b="1">
                <a:latin typeface="Palatino Linotype" panose="02040502050505030304" pitchFamily="18" charset="0"/>
              </a:rPr>
              <a:t>sınavlardan kaç puan alındığı</a:t>
            </a:r>
            <a:r>
              <a:rPr lang="tr-TR" sz="2800">
                <a:latin typeface="Palatino Linotype" panose="02040502050505030304" pitchFamily="18" charset="0"/>
              </a:rPr>
              <a:t>; ayrıca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tutor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>
                <a:latin typeface="Palatino Linotype" panose="02040502050505030304" pitchFamily="18" charset="0"/>
              </a:rPr>
              <a:t>yazan yere tıklanarak da programın verdiği </a:t>
            </a:r>
            <a:r>
              <a:rPr lang="tr-TR" sz="2800" b="1">
                <a:latin typeface="Palatino Linotype" panose="02040502050505030304" pitchFamily="18" charset="0"/>
              </a:rPr>
              <a:t>çalışma puan ve tavsiyeler</a:t>
            </a:r>
            <a:r>
              <a:rPr lang="tr-TR" sz="2800">
                <a:latin typeface="Palatino Linotype" panose="02040502050505030304" pitchFamily="18" charset="0"/>
              </a:rPr>
              <a:t> görülür.</a:t>
            </a:r>
          </a:p>
          <a:p>
            <a:r>
              <a:rPr lang="tr-TR" sz="2800">
                <a:latin typeface="Palatino Linotype" panose="02040502050505030304" pitchFamily="18" charset="0"/>
              </a:rPr>
              <a:t> Çalışma puanı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+6/+12 </a:t>
            </a:r>
            <a:r>
              <a:rPr lang="tr-TR" sz="2800">
                <a:latin typeface="Palatino Linotype" panose="02040502050505030304" pitchFamily="18" charset="0"/>
              </a:rPr>
              <a:t>ile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-6/-12 </a:t>
            </a:r>
            <a:r>
              <a:rPr lang="tr-TR" sz="2800">
                <a:latin typeface="Palatino Linotype" panose="02040502050505030304" pitchFamily="18" charset="0"/>
              </a:rPr>
              <a:t>arasında değişebilir.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14282" y="116632"/>
            <a:ext cx="781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VERİMLİ ÇALIŞMA İPUÇLARI :</a:t>
            </a:r>
            <a:endParaRPr lang="tr-TR" sz="3200" b="1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3 Resim" descr="dy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6" name="4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xmlns="" val="39049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Resim" descr="dy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6" name="4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  <p:sp>
        <p:nvSpPr>
          <p:cNvPr id="7" name="Metin kutusu 6"/>
          <p:cNvSpPr txBox="1"/>
          <p:nvPr/>
        </p:nvSpPr>
        <p:spPr>
          <a:xfrm>
            <a:off x="214282" y="251937"/>
            <a:ext cx="781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VERİMLİ ÇALIŞMA İPUÇLARI:</a:t>
            </a:r>
            <a:endParaRPr lang="tr-TR" sz="3200" b="1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14282" y="1113125"/>
            <a:ext cx="87154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smtClean="0">
                <a:latin typeface="Palatino Linotype" panose="02040502050505030304" pitchFamily="18" charset="0"/>
              </a:rPr>
              <a:t>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Mikrofon ve kulaklık kullanımı </a:t>
            </a:r>
            <a:r>
              <a:rPr lang="tr-TR" sz="3000" smtClean="0">
                <a:latin typeface="Palatino Linotype" panose="02040502050505030304" pitchFamily="18" charset="0"/>
              </a:rPr>
              <a:t>önemlidir. Öğrenciler; yeni </a:t>
            </a:r>
            <a:r>
              <a:rPr lang="tr-TR" sz="3000">
                <a:latin typeface="Palatino Linotype" panose="02040502050505030304" pitchFamily="18" charset="0"/>
              </a:rPr>
              <a:t>her cümleyi iyice kavramak için </a:t>
            </a:r>
            <a:r>
              <a:rPr lang="tr-TR" sz="3000" smtClean="0">
                <a:latin typeface="Palatino Linotype" panose="02040502050505030304" pitchFamily="18" charset="0"/>
              </a:rPr>
              <a:t>söyleyip, </a:t>
            </a:r>
            <a:r>
              <a:rPr lang="tr-TR" sz="3000">
                <a:latin typeface="Palatino Linotype" panose="02040502050505030304" pitchFamily="18" charset="0"/>
              </a:rPr>
              <a:t>kendi </a:t>
            </a:r>
            <a:r>
              <a:rPr lang="tr-TR" sz="3000" smtClean="0">
                <a:latin typeface="Palatino Linotype" panose="02040502050505030304" pitchFamily="18" charset="0"/>
              </a:rPr>
              <a:t>seslerini mikrofonla kaydedip, </a:t>
            </a:r>
            <a:r>
              <a:rPr lang="tr-TR" sz="3000">
                <a:latin typeface="Palatino Linotype" panose="02040502050505030304" pitchFamily="18" charset="0"/>
              </a:rPr>
              <a:t>sonra kendi </a:t>
            </a:r>
            <a:r>
              <a:rPr lang="tr-TR" sz="3000" smtClean="0">
                <a:latin typeface="Palatino Linotype" panose="02040502050505030304" pitchFamily="18" charset="0"/>
              </a:rPr>
              <a:t>söyledikleri cümleyi dinleyip </a:t>
            </a:r>
            <a:r>
              <a:rPr lang="tr-TR" sz="3000">
                <a:latin typeface="Palatino Linotype" panose="02040502050505030304" pitchFamily="18" charset="0"/>
              </a:rPr>
              <a:t>ve tekrar ana dili İngilizce olan programın içindeki sesi </a:t>
            </a:r>
            <a:r>
              <a:rPr lang="tr-TR" sz="3000" smtClean="0">
                <a:latin typeface="Palatino Linotype" panose="02040502050505030304" pitchFamily="18" charset="0"/>
              </a:rPr>
              <a:t>dinleyip, kendi konuşmalarını kıyaslarsa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doğru konuşma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becerileri </a:t>
            </a:r>
            <a:r>
              <a:rPr lang="tr-TR" sz="3000" smtClean="0">
                <a:latin typeface="Palatino Linotype" panose="02040502050505030304" pitchFamily="18" charset="0"/>
              </a:rPr>
              <a:t>artacaktır.</a:t>
            </a:r>
          </a:p>
        </p:txBody>
      </p:sp>
    </p:spTree>
    <p:extLst>
      <p:ext uri="{BB962C8B-B14F-4D97-AF65-F5344CB8AC3E}">
        <p14:creationId xmlns:p14="http://schemas.microsoft.com/office/powerpoint/2010/main" xmlns="" val="24958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7535254" cy="3712464"/>
          </a:xfrm>
        </p:spPr>
        <p:txBody>
          <a:bodyPr>
            <a:normAutofit/>
          </a:bodyPr>
          <a:lstStyle/>
          <a:p>
            <a:endParaRPr lang="tr-TR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tr-TR" smtClean="0">
                <a:solidFill>
                  <a:srgbClr val="FF0000"/>
                </a:solidFill>
                <a:latin typeface="Book Antiqua" panose="02040602050305030304" pitchFamily="18" charset="0"/>
              </a:rPr>
              <a:t>    </a:t>
            </a:r>
            <a:r>
              <a:rPr lang="tr-TR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Dyn</a:t>
            </a:r>
            <a:r>
              <a:rPr lang="tr-TR" err="1" smtClean="0">
                <a:latin typeface="Book Antiqua" panose="02040602050305030304" pitchFamily="18" charset="0"/>
              </a:rPr>
              <a:t>amic</a:t>
            </a:r>
            <a:r>
              <a:rPr lang="tr-TR" smtClean="0">
                <a:latin typeface="Book Antiqua" panose="02040602050305030304" pitchFamily="18" charset="0"/>
              </a:rPr>
              <a:t> &amp; </a:t>
            </a:r>
            <a:r>
              <a:rPr lang="tr-TR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Ed</a:t>
            </a:r>
            <a:r>
              <a:rPr lang="tr-TR" err="1" smtClean="0">
                <a:latin typeface="Book Antiqua" panose="02040602050305030304" pitchFamily="18" charset="0"/>
              </a:rPr>
              <a:t>ucation</a:t>
            </a:r>
            <a:r>
              <a:rPr lang="tr-TR" smtClean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tr-TR" smtClean="0">
                <a:latin typeface="Book Antiqua" panose="02040602050305030304" pitchFamily="18" charset="0"/>
              </a:rPr>
              <a:t>kelimelerinin bir araya getirilerek yazılmasından oluşmakta ve</a:t>
            </a:r>
          </a:p>
          <a:p>
            <a:pPr algn="ctr"/>
            <a:r>
              <a:rPr lang="tr-TR" smtClean="0">
                <a:latin typeface="Book Antiqua" panose="02040602050305030304" pitchFamily="18" charset="0"/>
              </a:rPr>
              <a:t> Dinamik Eğitim anlamına gelen</a:t>
            </a:r>
          </a:p>
          <a:p>
            <a:pPr algn="ctr"/>
            <a:r>
              <a:rPr lang="tr-TR" smtClean="0">
                <a:latin typeface="Book Antiqua" panose="02040602050305030304" pitchFamily="18" charset="0"/>
              </a:rPr>
              <a:t> İngilizce Dil Eğitim sistemidir.</a:t>
            </a:r>
            <a:endParaRPr lang="tr-TR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785786" y="365760"/>
            <a:ext cx="7558114" cy="848662"/>
          </a:xfrm>
        </p:spPr>
        <p:txBody>
          <a:bodyPr/>
          <a:lstStyle/>
          <a:p>
            <a:r>
              <a:rPr lang="tr-TR" sz="4000" i="1" err="1" smtClean="0">
                <a:solidFill>
                  <a:srgbClr val="FF0000"/>
                </a:solidFill>
              </a:rPr>
              <a:t>DynED</a:t>
            </a:r>
            <a:r>
              <a:rPr lang="tr-TR" sz="4000" i="1" smtClean="0">
                <a:solidFill>
                  <a:srgbClr val="FF0000"/>
                </a:solidFill>
              </a:rPr>
              <a:t> </a:t>
            </a:r>
            <a:r>
              <a:rPr lang="tr-TR" sz="4000" i="1" smtClean="0"/>
              <a:t>NEDİR?</a:t>
            </a:r>
            <a:endParaRPr lang="tr-TR" sz="4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14282" y="746701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smtClean="0">
                <a:latin typeface="Palatino Linotype" panose="02040502050505030304" pitchFamily="18" charset="0"/>
              </a:rPr>
              <a:t> Bir </a:t>
            </a:r>
            <a:r>
              <a:rPr lang="tr-TR" sz="3000">
                <a:latin typeface="Palatino Linotype" panose="02040502050505030304" pitchFamily="18" charset="0"/>
              </a:rPr>
              <a:t>ünitenin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%50</a:t>
            </a:r>
            <a:r>
              <a:rPr lang="tr-TR" sz="3000" smtClean="0">
                <a:latin typeface="Palatino Linotype" panose="02040502050505030304" pitchFamily="18" charset="0"/>
              </a:rPr>
              <a:t>’si </a:t>
            </a:r>
            <a:r>
              <a:rPr lang="tr-TR" sz="3000">
                <a:latin typeface="Palatino Linotype" panose="02040502050505030304" pitchFamily="18" charset="0"/>
              </a:rPr>
              <a:t>tamamlanınca diğer </a:t>
            </a:r>
            <a:r>
              <a:rPr lang="tr-TR" sz="3000" smtClean="0">
                <a:latin typeface="Palatino Linotype" panose="02040502050505030304" pitchFamily="18" charset="0"/>
              </a:rPr>
              <a:t>ünite de </a:t>
            </a:r>
            <a:r>
              <a:rPr lang="tr-TR" sz="3000">
                <a:latin typeface="Palatino Linotype" panose="02040502050505030304" pitchFamily="18" charset="0"/>
              </a:rPr>
              <a:t>kullanıma açılır</a:t>
            </a:r>
            <a:r>
              <a:rPr lang="tr-TR" sz="3000" smtClean="0">
                <a:latin typeface="Palatino Linotype" panose="02040502050505030304" pitchFamily="18" charset="0"/>
              </a:rPr>
              <a:t>.</a:t>
            </a:r>
            <a:endParaRPr lang="tr-TR" sz="3000">
              <a:latin typeface="Palatino Linotype" panose="0204050205050503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14282" y="1700808"/>
            <a:ext cx="81369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>
                <a:latin typeface="Palatino Linotype" panose="02040502050505030304" pitchFamily="18" charset="0"/>
              </a:rPr>
              <a:t> </a:t>
            </a:r>
            <a:r>
              <a:rPr lang="tr-TR" sz="3000" smtClean="0">
                <a:latin typeface="Palatino Linotype" panose="02040502050505030304" pitchFamily="18" charset="0"/>
              </a:rPr>
              <a:t>Her </a:t>
            </a:r>
            <a:r>
              <a:rPr lang="tr-TR" sz="3000" b="1" smtClean="0">
                <a:latin typeface="Palatino Linotype" panose="02040502050505030304" pitchFamily="18" charset="0"/>
              </a:rPr>
              <a:t>2 ünite </a:t>
            </a:r>
            <a:r>
              <a:rPr lang="tr-TR" sz="3000" smtClean="0">
                <a:latin typeface="Palatino Linotype" panose="02040502050505030304" pitchFamily="18" charset="0"/>
              </a:rPr>
              <a:t>sonunda ve üniteleri </a:t>
            </a:r>
            <a:r>
              <a:rPr lang="tr-TR" sz="3000" b="1" smtClean="0">
                <a:latin typeface="Palatino Linotype" panose="02040502050505030304" pitchFamily="18" charset="0"/>
              </a:rPr>
              <a:t>%80 </a:t>
            </a:r>
            <a:r>
              <a:rPr lang="tr-TR" sz="3000" b="1">
                <a:latin typeface="Palatino Linotype" panose="02040502050505030304" pitchFamily="18" charset="0"/>
              </a:rPr>
              <a:t>tamamlama yüzdesine </a:t>
            </a:r>
            <a:r>
              <a:rPr lang="tr-TR" sz="3000">
                <a:latin typeface="Palatino Linotype" panose="02040502050505030304" pitchFamily="18" charset="0"/>
              </a:rPr>
              <a:t>ulaşıldığında</a:t>
            </a:r>
            <a:r>
              <a:rPr lang="tr-TR" sz="3000" b="1">
                <a:latin typeface="Palatino Linotype" panose="02040502050505030304" pitchFamily="18" charset="0"/>
              </a:rPr>
              <a:t> </a:t>
            </a:r>
            <a:r>
              <a:rPr lang="tr-TR" sz="3000" smtClean="0">
                <a:latin typeface="Palatino Linotype" panose="02040502050505030304" pitchFamily="18" charset="0"/>
              </a:rPr>
              <a:t>açılan</a:t>
            </a:r>
            <a:r>
              <a:rPr lang="tr-TR" sz="3000" b="1" smtClean="0">
                <a:latin typeface="Palatino Linotype" panose="02040502050505030304" pitchFamily="18" charset="0"/>
              </a:rPr>
              <a:t> </a:t>
            </a:r>
            <a:r>
              <a:rPr lang="tr-TR" sz="32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Mastery</a:t>
            </a:r>
            <a:r>
              <a:rPr lang="tr-TR" sz="32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2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Test</a:t>
            </a:r>
            <a:r>
              <a:rPr lang="tr-TR" sz="3200" err="1" smtClean="0">
                <a:latin typeface="Palatino Linotype" panose="02040502050505030304" pitchFamily="18" charset="0"/>
              </a:rPr>
              <a:t>’lerde</a:t>
            </a:r>
            <a:r>
              <a:rPr lang="tr-TR" sz="3200" smtClean="0">
                <a:latin typeface="Palatino Linotype" panose="02040502050505030304" pitchFamily="18" charset="0"/>
              </a:rPr>
              <a:t>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85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ve üzeri </a:t>
            </a:r>
            <a:r>
              <a:rPr lang="tr-TR" sz="3000">
                <a:latin typeface="Palatino Linotype" panose="02040502050505030304" pitchFamily="18" charset="0"/>
              </a:rPr>
              <a:t>not alınmalıdır. </a:t>
            </a:r>
            <a:endParaRPr lang="tr-TR" sz="3000" smtClean="0">
              <a:latin typeface="Palatino Linotype" panose="02040502050505030304" pitchFamily="18" charset="0"/>
            </a:endParaRPr>
          </a:p>
          <a:p>
            <a:r>
              <a:rPr lang="tr-TR" sz="3000">
                <a:latin typeface="Palatino Linotype" panose="02040502050505030304" pitchFamily="18" charset="0"/>
              </a:rPr>
              <a:t> Eğer alınan not daha düşük olursa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1 hafta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sonra </a:t>
            </a:r>
            <a:r>
              <a:rPr lang="tr-TR" sz="3000">
                <a:latin typeface="Palatino Linotype" panose="02040502050505030304" pitchFamily="18" charset="0"/>
              </a:rPr>
              <a:t>sınav yeniden açılacaktır. </a:t>
            </a:r>
            <a:endParaRPr lang="tr-TR" sz="3000" smtClean="0">
              <a:latin typeface="Palatino Linotype" panose="02040502050505030304" pitchFamily="18" charset="0"/>
            </a:endParaRPr>
          </a:p>
          <a:p>
            <a:endParaRPr lang="tr-TR" sz="3000" smtClean="0">
              <a:latin typeface="Palatino Linotype" panose="02040502050505030304" pitchFamily="18" charset="0"/>
            </a:endParaRPr>
          </a:p>
          <a:p>
            <a:endParaRPr lang="tr-TR" sz="3000">
              <a:latin typeface="Palatino Linotype" panose="0204050205050503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14282" y="44624"/>
            <a:ext cx="781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VERİMLİ ÇALIŞMA İPUÇLARI</a:t>
            </a:r>
            <a:endParaRPr lang="tr-TR" sz="3200" b="1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4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  <p:pic>
        <p:nvPicPr>
          <p:cNvPr id="7" name="3 Resim" descr="dy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 flipH="1">
            <a:off x="214282" y="4000504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smtClean="0">
                <a:latin typeface="Palatino Linotype" panose="02040502050505030304" pitchFamily="18" charset="0"/>
              </a:rPr>
              <a:t> </a:t>
            </a:r>
            <a:r>
              <a:rPr lang="tr-TR" sz="2800" smtClean="0">
                <a:latin typeface="Palatino Linotype" panose="02040502050505030304" pitchFamily="18" charset="0"/>
              </a:rPr>
              <a:t>Programdan çıkarken mutlaka geri ve çıkış tuşu</a:t>
            </a:r>
            <a:r>
              <a:rPr lang="tr-TR" sz="8000" smtClean="0">
                <a:latin typeface="Palatino Linotype" panose="02040502050505030304" pitchFamily="18" charset="0"/>
              </a:rPr>
              <a:t> </a:t>
            </a:r>
            <a:endParaRPr lang="tr-TR" sz="8000"/>
          </a:p>
        </p:txBody>
      </p:sp>
    </p:spTree>
    <p:extLst>
      <p:ext uri="{BB962C8B-B14F-4D97-AF65-F5344CB8AC3E}">
        <p14:creationId xmlns:p14="http://schemas.microsoft.com/office/powerpoint/2010/main" xmlns="" val="9934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607329" cy="3071834"/>
          </a:xfrm>
          <a:noFill/>
        </p:spPr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2000" b="1" dirty="0" smtClean="0">
                <a:solidFill>
                  <a:schemeClr val="tx1"/>
                </a:solidFill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1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1400" dirty="0" smtClean="0">
                <a:solidFill>
                  <a:schemeClr val="tx1"/>
                </a:solidFill>
                <a:latin typeface="+mn-lt"/>
              </a:rPr>
            </a:br>
            <a:r>
              <a:rPr lang="tr-TR" sz="1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1400" dirty="0" smtClean="0">
                <a:solidFill>
                  <a:schemeClr val="tx1"/>
                </a:solidFill>
                <a:latin typeface="+mn-lt"/>
              </a:rPr>
            </a:br>
            <a:r>
              <a:rPr lang="tr-TR" sz="1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1400" dirty="0" smtClean="0">
                <a:solidFill>
                  <a:schemeClr val="tx1"/>
                </a:solidFill>
                <a:latin typeface="+mn-lt"/>
              </a:rPr>
            </a:br>
            <a:r>
              <a:rPr lang="tr-TR" sz="1400" dirty="0">
                <a:latin typeface="+mn-lt"/>
              </a:rPr>
              <a:t/>
            </a:r>
            <a:br>
              <a:rPr lang="tr-TR" sz="1400" dirty="0">
                <a:latin typeface="+mn-lt"/>
              </a:rPr>
            </a:br>
            <a:r>
              <a:rPr lang="tr-TR" sz="2000" b="1" dirty="0" smtClean="0"/>
              <a:t>İLETİŞİM </a:t>
            </a:r>
            <a:r>
              <a:rPr lang="tr-TR" sz="2000" b="1" dirty="0" smtClean="0"/>
              <a:t>VE SORULARINIZ İÇİN :</a:t>
            </a:r>
            <a:br>
              <a:rPr lang="tr-TR" sz="2000" b="1" dirty="0" smtClean="0"/>
            </a:br>
            <a:r>
              <a:rPr lang="tr-TR" sz="2000" b="1" dirty="0"/>
              <a:t/>
            </a:r>
            <a:br>
              <a:rPr lang="tr-TR" sz="2000" b="1" dirty="0"/>
            </a:br>
            <a:r>
              <a:rPr lang="tr-TR" sz="2000" b="1" dirty="0" smtClean="0"/>
              <a:t>         </a:t>
            </a:r>
            <a:r>
              <a:rPr lang="tr-TR" sz="2400" cap="none" dirty="0" err="1" smtClean="0"/>
              <a:t>dynedkayseri</a:t>
            </a:r>
            <a:r>
              <a:rPr lang="tr-TR" sz="2400" cap="none" dirty="0" smtClean="0"/>
              <a:t>@</a:t>
            </a:r>
            <a:r>
              <a:rPr lang="tr-TR" sz="2400" cap="none" dirty="0" err="1" smtClean="0"/>
              <a:t>gmail</a:t>
            </a:r>
            <a:r>
              <a:rPr lang="tr-TR" sz="2400" cap="none" dirty="0" smtClean="0"/>
              <a:t>.com</a:t>
            </a:r>
            <a:r>
              <a:rPr lang="tr-TR" sz="2400" cap="none" dirty="0">
                <a:latin typeface="+mn-lt"/>
              </a:rPr>
              <a:t/>
            </a:r>
            <a:br>
              <a:rPr lang="tr-TR" sz="2400" cap="none" dirty="0">
                <a:latin typeface="+mn-lt"/>
              </a:rPr>
            </a:b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 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2000" dirty="0" smtClean="0">
                <a:solidFill>
                  <a:schemeClr val="tx1"/>
                </a:solidFill>
                <a:latin typeface="+mn-lt"/>
              </a:rPr>
            </a:br>
            <a:r>
              <a:rPr lang="tr-TR" sz="2800" b="1" dirty="0" smtClean="0">
                <a:latin typeface="+mn-lt"/>
              </a:rPr>
              <a:t>KAYSERİ</a:t>
            </a:r>
            <a:r>
              <a:rPr lang="tr-TR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b="1" dirty="0" smtClean="0">
                <a:solidFill>
                  <a:schemeClr val="tx1"/>
                </a:solidFill>
                <a:latin typeface="+mn-lt"/>
              </a:rPr>
              <a:t>İL MEM DYNED  </a:t>
            </a:r>
            <a:r>
              <a:rPr lang="tr-TR" sz="2800" b="1" dirty="0" smtClean="0">
                <a:solidFill>
                  <a:schemeClr val="tx1"/>
                </a:solidFill>
                <a:latin typeface="+mn-lt"/>
              </a:rPr>
              <a:t>KOORDİNATÖRLÜĞÜ</a:t>
            </a:r>
            <a:r>
              <a:rPr lang="tr-TR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2800" b="1" dirty="0" smtClean="0">
                <a:solidFill>
                  <a:schemeClr val="tx1"/>
                </a:solidFill>
                <a:latin typeface="+mn-lt"/>
              </a:rPr>
            </a:br>
            <a:r>
              <a:rPr lang="tr-TR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2800" dirty="0" smtClean="0">
                <a:solidFill>
                  <a:schemeClr val="tx1"/>
                </a:solidFill>
                <a:latin typeface="+mn-lt"/>
              </a:rPr>
            </a:br>
            <a:endParaRPr lang="tr-TR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44016" y="980729"/>
            <a:ext cx="7772400" cy="1584175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TEŞEKKÜRLER</a:t>
            </a:r>
          </a:p>
          <a:p>
            <a:pPr algn="ctr"/>
            <a:endParaRPr lang="tr-TR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93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822960" y="785794"/>
            <a:ext cx="7535254" cy="4023950"/>
          </a:xfrm>
        </p:spPr>
        <p:txBody>
          <a:bodyPr>
            <a:normAutofit/>
          </a:bodyPr>
          <a:lstStyle/>
          <a:p>
            <a:pPr algn="ctr"/>
            <a:r>
              <a:rPr lang="tr-TR" smtClean="0">
                <a:latin typeface="Book Antiqua" panose="02040602050305030304" pitchFamily="18" charset="0"/>
              </a:rPr>
              <a:t>    Farklı yaş grupları, düzeyler ve ihtiyaçlar için ayrı ayrı özel olarak hazırlanmış 15 farklı yazılımdan oluşan </a:t>
            </a:r>
            <a:r>
              <a:rPr lang="tr-TR" err="1" smtClean="0">
                <a:latin typeface="Book Antiqua" panose="02040602050305030304" pitchFamily="18" charset="0"/>
              </a:rPr>
              <a:t>DynEd</a:t>
            </a:r>
            <a:r>
              <a:rPr lang="tr-TR" smtClean="0">
                <a:latin typeface="Book Antiqua" panose="02040602050305030304" pitchFamily="18" charset="0"/>
              </a:rPr>
              <a:t> içeriği en geniş İngilizce öğrenme sistemidir. Bu eğitim yazılımlarının 4 tanesi (</a:t>
            </a:r>
            <a:r>
              <a:rPr lang="tr-TR" err="1" smtClean="0">
                <a:latin typeface="Book Antiqua" panose="02040602050305030304" pitchFamily="18" charset="0"/>
              </a:rPr>
              <a:t>First</a:t>
            </a:r>
            <a:r>
              <a:rPr lang="tr-TR" smtClean="0">
                <a:latin typeface="Book Antiqua" panose="02040602050305030304" pitchFamily="18" charset="0"/>
              </a:rPr>
              <a:t> </a:t>
            </a:r>
            <a:r>
              <a:rPr lang="tr-TR" err="1" smtClean="0">
                <a:latin typeface="Book Antiqua" panose="02040602050305030304" pitchFamily="18" charset="0"/>
              </a:rPr>
              <a:t>English</a:t>
            </a:r>
            <a:r>
              <a:rPr lang="tr-TR" smtClean="0">
                <a:latin typeface="Book Antiqua" panose="02040602050305030304" pitchFamily="18" charset="0"/>
              </a:rPr>
              <a:t>, </a:t>
            </a:r>
            <a:r>
              <a:rPr lang="tr-TR" err="1" smtClean="0">
                <a:latin typeface="Book Antiqua" panose="02040602050305030304" pitchFamily="18" charset="0"/>
              </a:rPr>
              <a:t>English</a:t>
            </a:r>
            <a:r>
              <a:rPr lang="tr-TR" smtClean="0">
                <a:latin typeface="Book Antiqua" panose="02040602050305030304" pitchFamily="18" charset="0"/>
              </a:rPr>
              <a:t> </a:t>
            </a:r>
            <a:r>
              <a:rPr lang="tr-TR" err="1" smtClean="0">
                <a:latin typeface="Book Antiqua" panose="02040602050305030304" pitchFamily="18" charset="0"/>
              </a:rPr>
              <a:t>For</a:t>
            </a:r>
            <a:r>
              <a:rPr lang="tr-TR" smtClean="0">
                <a:latin typeface="Book Antiqua" panose="02040602050305030304" pitchFamily="18" charset="0"/>
              </a:rPr>
              <a:t> </a:t>
            </a:r>
            <a:r>
              <a:rPr lang="tr-TR" err="1" smtClean="0">
                <a:latin typeface="Book Antiqua" panose="02040602050305030304" pitchFamily="18" charset="0"/>
              </a:rPr>
              <a:t>Success</a:t>
            </a:r>
            <a:r>
              <a:rPr lang="tr-TR" smtClean="0">
                <a:latin typeface="Book Antiqua" panose="02040602050305030304" pitchFamily="18" charset="0"/>
              </a:rPr>
              <a:t>, </a:t>
            </a:r>
            <a:r>
              <a:rPr lang="tr-TR" err="1" smtClean="0">
                <a:latin typeface="Book Antiqua" panose="02040602050305030304" pitchFamily="18" charset="0"/>
              </a:rPr>
              <a:t>Teacher</a:t>
            </a:r>
            <a:r>
              <a:rPr lang="tr-TR" smtClean="0">
                <a:latin typeface="Book Antiqua" panose="02040602050305030304" pitchFamily="18" charset="0"/>
              </a:rPr>
              <a:t> </a:t>
            </a:r>
            <a:r>
              <a:rPr lang="tr-TR" err="1" smtClean="0">
                <a:latin typeface="Book Antiqua" panose="02040602050305030304" pitchFamily="18" charset="0"/>
              </a:rPr>
              <a:t>Training</a:t>
            </a:r>
            <a:r>
              <a:rPr lang="tr-TR" smtClean="0">
                <a:latin typeface="Book Antiqua" panose="02040602050305030304" pitchFamily="18" charset="0"/>
              </a:rPr>
              <a:t> ve </a:t>
            </a:r>
            <a:r>
              <a:rPr lang="tr-TR" err="1" smtClean="0">
                <a:latin typeface="Book Antiqua" panose="02040602050305030304" pitchFamily="18" charset="0"/>
              </a:rPr>
              <a:t>Placement</a:t>
            </a:r>
            <a:r>
              <a:rPr lang="tr-TR" smtClean="0">
                <a:latin typeface="Book Antiqua" panose="02040602050305030304" pitchFamily="18" charset="0"/>
              </a:rPr>
              <a:t> </a:t>
            </a:r>
            <a:r>
              <a:rPr lang="tr-TR" err="1" smtClean="0">
                <a:latin typeface="Book Antiqua" panose="02040602050305030304" pitchFamily="18" charset="0"/>
              </a:rPr>
              <a:t>Tests</a:t>
            </a:r>
            <a:r>
              <a:rPr lang="tr-TR" smtClean="0">
                <a:latin typeface="Book Antiqua" panose="02040602050305030304" pitchFamily="18" charset="0"/>
              </a:rPr>
              <a:t> okullarımızda kullanımınıza sunulmuştur.</a:t>
            </a:r>
          </a:p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534726" cy="37124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tr-TR" dirty="0" smtClean="0">
                <a:latin typeface="Book Antiqua" panose="02040602050305030304" pitchFamily="18" charset="0"/>
              </a:rPr>
              <a:t>   </a:t>
            </a:r>
          </a:p>
          <a:p>
            <a:pPr algn="ctr"/>
            <a:r>
              <a:rPr lang="tr-TR" dirty="0" smtClean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tr-TR" sz="4100" dirty="0" smtClean="0"/>
              <a:t>  </a:t>
            </a:r>
            <a:r>
              <a:rPr lang="tr-TR" sz="4100" dirty="0" err="1" smtClean="0"/>
              <a:t>DynEd</a:t>
            </a:r>
            <a:endParaRPr lang="tr-TR" sz="4100" dirty="0" smtClean="0"/>
          </a:p>
          <a:p>
            <a:pPr algn="ctr"/>
            <a:r>
              <a:rPr lang="tr-TR" sz="4100" dirty="0" smtClean="0"/>
              <a:t> görsel, işitsel ve kontrol edilebilir bir eğitim programıdır.</a:t>
            </a:r>
          </a:p>
          <a:p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smtClean="0">
                <a:solidFill>
                  <a:srgbClr val="FF0000"/>
                </a:solidFill>
              </a:rPr>
              <a:t>NEDEN   DYNED?</a:t>
            </a:r>
            <a:endParaRPr lang="tr-TR" sz="3600" b="1">
              <a:solidFill>
                <a:srgbClr val="FF0000"/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4086826" cy="3712464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DynEd</a:t>
            </a:r>
            <a:r>
              <a:rPr lang="tr-TR" dirty="0" smtClean="0">
                <a:solidFill>
                  <a:srgbClr val="FF0000"/>
                </a:solidFill>
              </a:rPr>
              <a:t> Lisanslı Üniversiteler</a:t>
            </a:r>
          </a:p>
          <a:p>
            <a:endParaRPr lang="tr-TR" cap="all" dirty="0" smtClean="0"/>
          </a:p>
          <a:p>
            <a:pPr>
              <a:buFont typeface="Arial" pitchFamily="34" charset="0"/>
              <a:buChar char="•"/>
            </a:pPr>
            <a:r>
              <a:rPr lang="tr-TR" cap="all" dirty="0" smtClean="0"/>
              <a:t>BOĞAZİÇİ ÜNİVERSİTESİ</a:t>
            </a:r>
            <a:endParaRPr lang="tr-TR" dirty="0" smtClean="0"/>
          </a:p>
          <a:p>
            <a:endParaRPr lang="tr-TR" cap="all" dirty="0" smtClean="0"/>
          </a:p>
          <a:p>
            <a:pPr>
              <a:buFont typeface="Arial" pitchFamily="34" charset="0"/>
              <a:buChar char="•"/>
            </a:pPr>
            <a:r>
              <a:rPr lang="tr-TR" cap="all" dirty="0" smtClean="0"/>
              <a:t>HACETTEPE ÜNİVERSİTESİ</a:t>
            </a:r>
            <a:endParaRPr lang="tr-TR" dirty="0" smtClean="0"/>
          </a:p>
          <a:p>
            <a:endParaRPr lang="tr-TR" cap="all" dirty="0" smtClean="0"/>
          </a:p>
          <a:p>
            <a:pPr>
              <a:buFont typeface="Arial" pitchFamily="34" charset="0"/>
              <a:buChar char="•"/>
            </a:pPr>
            <a:r>
              <a:rPr lang="tr-TR" cap="all" dirty="0" smtClean="0"/>
              <a:t>ORTA DOĞU TEKNİK ÜNİVERSİTESİ</a:t>
            </a:r>
            <a:endParaRPr lang="tr-TR" dirty="0" smtClean="0"/>
          </a:p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tr-TR" smtClean="0">
                <a:latin typeface="Book Antiqua" panose="02040602050305030304" pitchFamily="18" charset="0"/>
              </a:rPr>
              <a:t>  </a:t>
            </a:r>
          </a:p>
          <a:p>
            <a:pPr algn="ctr"/>
            <a:r>
              <a:rPr lang="tr-TR" smtClean="0">
                <a:latin typeface="Book Antiqua" panose="02040602050305030304" pitchFamily="18" charset="0"/>
              </a:rPr>
              <a:t> </a:t>
            </a:r>
            <a:r>
              <a:rPr lang="tr-TR" err="1" smtClean="0">
                <a:latin typeface="Book Antiqua" panose="02040602050305030304" pitchFamily="18" charset="0"/>
              </a:rPr>
              <a:t>DynEd</a:t>
            </a:r>
            <a:r>
              <a:rPr lang="tr-TR" smtClean="0">
                <a:latin typeface="Book Antiqua" panose="02040602050305030304" pitchFamily="18" charset="0"/>
              </a:rPr>
              <a:t>, bilimsel araştırmalara dayalı ve teknoloji destekli çözümleri, dört dil becerisini dengeli olarak birlikte geliştirmesi özelliği ile İngilizce Dil Eğitimi'nde önemli bir ilerleme sağlamıştır.</a:t>
            </a:r>
          </a:p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tr-TR" smtClean="0"/>
          </a:p>
          <a:p>
            <a:pPr algn="ctr"/>
            <a:r>
              <a:rPr lang="tr-TR" smtClean="0">
                <a:latin typeface="Book Antiqua" panose="02040602050305030304" pitchFamily="18" charset="0"/>
              </a:rPr>
              <a:t>     </a:t>
            </a:r>
            <a:r>
              <a:rPr lang="tr-TR" err="1" smtClean="0">
                <a:latin typeface="Book Antiqua" panose="02040602050305030304" pitchFamily="18" charset="0"/>
              </a:rPr>
              <a:t>DynEd</a:t>
            </a:r>
            <a:r>
              <a:rPr lang="tr-TR" smtClean="0">
                <a:latin typeface="Book Antiqua" panose="02040602050305030304" pitchFamily="18" charset="0"/>
              </a:rPr>
              <a:t> yazılımları gelişmiş Ses Tanıma teknolojisi kullanarak öğrencilerin en kısa zamanda dilde akıcılığa ulaşmalarına yardımcı olur.</a:t>
            </a:r>
            <a:endParaRPr lang="tr-TR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smtClean="0">
                <a:solidFill>
                  <a:srgbClr val="FF0000"/>
                </a:solidFill>
              </a:rPr>
              <a:t>DYNED PROGRAMININ ÖZELLİKLERİ</a:t>
            </a:r>
            <a:endParaRPr lang="tr-TR" sz="360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5500702"/>
            <a:ext cx="1643074" cy="75325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68" y="5137766"/>
            <a:ext cx="1428760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822960" y="214290"/>
            <a:ext cx="7520940" cy="571504"/>
          </a:xfrm>
        </p:spPr>
        <p:txBody>
          <a:bodyPr/>
          <a:lstStyle/>
          <a:p>
            <a:r>
              <a:rPr lang="tr-TR" err="1" smtClean="0">
                <a:solidFill>
                  <a:srgbClr val="FF0000"/>
                </a:solidFill>
                <a:latin typeface="Arial Narrow" pitchFamily="34" charset="0"/>
              </a:rPr>
              <a:t>DYNED’i</a:t>
            </a:r>
            <a:r>
              <a:rPr lang="tr-TR" smtClean="0">
                <a:solidFill>
                  <a:srgbClr val="FF0000"/>
                </a:solidFill>
                <a:latin typeface="Arial Narrow" pitchFamily="34" charset="0"/>
              </a:rPr>
              <a:t> Bilgisayarımıza nasıl indiririz?</a:t>
            </a:r>
            <a:endParaRPr lang="tr-TR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26" name="Picture 2" descr="C:\Users\HP\Desktop\downloaddyn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12832216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500034" y="357166"/>
            <a:ext cx="7821006" cy="5457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r>
              <a:rPr lang="tr-TR" smtClean="0">
                <a:solidFill>
                  <a:srgbClr val="FF0000"/>
                </a:solidFill>
              </a:rPr>
              <a:t>http://web2.</a:t>
            </a:r>
            <a:r>
              <a:rPr lang="tr-TR" err="1" smtClean="0">
                <a:solidFill>
                  <a:srgbClr val="FF0000"/>
                </a:solidFill>
              </a:rPr>
              <a:t>dyned</a:t>
            </a:r>
            <a:r>
              <a:rPr lang="tr-TR" smtClean="0">
                <a:solidFill>
                  <a:srgbClr val="FF0000"/>
                </a:solidFill>
              </a:rPr>
              <a:t>.com/</a:t>
            </a:r>
            <a:r>
              <a:rPr lang="tr-TR" err="1" smtClean="0">
                <a:solidFill>
                  <a:srgbClr val="FF0000"/>
                </a:solidFill>
              </a:rPr>
              <a:t>download</a:t>
            </a:r>
            <a:r>
              <a:rPr lang="tr-TR" smtClean="0">
                <a:solidFill>
                  <a:srgbClr val="FF0000"/>
                </a:solidFill>
              </a:rPr>
              <a:t>/</a:t>
            </a:r>
            <a:r>
              <a:rPr lang="tr-TR" err="1" smtClean="0">
                <a:solidFill>
                  <a:srgbClr val="FF0000"/>
                </a:solidFill>
              </a:rPr>
              <a:t>student</a:t>
            </a:r>
            <a:r>
              <a:rPr lang="tr-TR" smtClean="0">
                <a:solidFill>
                  <a:srgbClr val="FF0000"/>
                </a:solidFill>
              </a:rPr>
              <a:t>.</a:t>
            </a:r>
            <a:r>
              <a:rPr lang="tr-TR" err="1" smtClean="0">
                <a:solidFill>
                  <a:srgbClr val="FF0000"/>
                </a:solidFill>
              </a:rPr>
              <a:t>shtml</a:t>
            </a:r>
            <a:r>
              <a:rPr lang="tr-TR" smtClean="0">
                <a:solidFill>
                  <a:srgbClr val="FF0000"/>
                </a:solidFill>
              </a:rPr>
              <a:t>.en</a:t>
            </a:r>
            <a:endParaRPr lang="tr-TR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663026" cy="442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188640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i="0" u="none" strike="noStrike" baseline="0" dirty="0" smtClean="0">
                <a:latin typeface="Palatino Linotype" panose="02040502050505030304" pitchFamily="18" charset="0"/>
              </a:rPr>
              <a:t>Bu arada önemli bir uyarı da </a:t>
            </a:r>
            <a:r>
              <a:rPr lang="tr-TR" sz="2800" b="1" i="0" u="none" strike="noStrike" baseline="0" dirty="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QuickTime</a:t>
            </a:r>
            <a:r>
              <a:rPr lang="tr-TR" sz="2800" b="1" i="0" u="none" strike="noStrike" baseline="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 b="1" i="0" u="none" strike="noStrike" baseline="0" dirty="0" smtClean="0">
                <a:latin typeface="Palatino Linotype" panose="02040502050505030304" pitchFamily="18" charset="0"/>
              </a:rPr>
              <a:t>ara yüzüdür. Sistem de bu yüklü değil ise otomatik olarak karşınıza gelir ve yükleme için size uyarıda bulunur bununla ilgili uyarıları dikkate alarak kurulumu gerçekleştiriyoruz.</a:t>
            </a:r>
            <a:endParaRPr lang="tr-TR" sz="2800" b="1" dirty="0">
              <a:latin typeface="Palatino Linotype" panose="0204050205050503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654" y="2435409"/>
            <a:ext cx="8473862" cy="322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Resim" descr="dyn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6" name="3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DynEd DESTEK SUNUMU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12264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253</TotalTime>
  <Words>927</Words>
  <Application>Microsoft Office PowerPoint</Application>
  <PresentationFormat>Ekran Gösterisi (4:3)</PresentationFormat>
  <Paragraphs>91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Açılar</vt:lpstr>
      <vt:lpstr>KAYSERİ İL MİLLİ EĞİTİM MÜDÜRLÜĞÜ </vt:lpstr>
      <vt:lpstr>Slayt 2</vt:lpstr>
      <vt:lpstr>DynED NEDİR?</vt:lpstr>
      <vt:lpstr>Slayt 4</vt:lpstr>
      <vt:lpstr>NEDEN   DYNED?</vt:lpstr>
      <vt:lpstr>DYNED PROGRAMININ ÖZELLİKLERİ</vt:lpstr>
      <vt:lpstr>DYNED’i Bilgisayarımıza nasıl indiririz?</vt:lpstr>
      <vt:lpstr>Slayt 8</vt:lpstr>
      <vt:lpstr>Slayt 9</vt:lpstr>
      <vt:lpstr>   Öğrenciler sisteme DYNED COURSEWARE simgesini çift tıklayıp verilen şifrelerle girebilirler</vt:lpstr>
      <vt:lpstr>Androıd  tablet ve telefonlara kurulum</vt:lpstr>
      <vt:lpstr>Slayt 12</vt:lpstr>
      <vt:lpstr>Slayt 13</vt:lpstr>
      <vt:lpstr>Oturum açma kimliği ve sifre ile giriş yapılır</vt:lpstr>
      <vt:lpstr>   Bölümlerinin üstündeki yeşil indirme ikonuna tıklanıp Yükle denerek bu bölümlerin yüklenmesi sağlanır.  </vt:lpstr>
      <vt:lpstr> PLACEMENT TEST 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      İLETİŞİM VE SORULARINIZ İÇİN :           dynedkayseri@gmail.com    KAYSERİ İL MEM DYNED  KOORDİNATÖRLÜĞÜ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BURSA osmangazi ilçesi MİLLİ EĞİTİM MÜDÜRLÜĞÜ</dc:title>
  <dc:creator>Sedef</dc:creator>
  <cp:lastModifiedBy>hamdi ünal</cp:lastModifiedBy>
  <cp:revision>70</cp:revision>
  <dcterms:created xsi:type="dcterms:W3CDTF">2016-03-05T12:30:49Z</dcterms:created>
  <dcterms:modified xsi:type="dcterms:W3CDTF">2018-03-04T10:15:19Z</dcterms:modified>
</cp:coreProperties>
</file>